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6"/>
  </p:notesMasterIdLst>
  <p:sldIdLst>
    <p:sldId id="3306" r:id="rId5"/>
    <p:sldId id="3387" r:id="rId6"/>
    <p:sldId id="3245" r:id="rId7"/>
    <p:sldId id="3389" r:id="rId8"/>
    <p:sldId id="3343" r:id="rId9"/>
    <p:sldId id="3391" r:id="rId10"/>
    <p:sldId id="3396" r:id="rId11"/>
    <p:sldId id="3364" r:id="rId12"/>
    <p:sldId id="3333" r:id="rId13"/>
    <p:sldId id="3394" r:id="rId14"/>
    <p:sldId id="3386" r:id="rId15"/>
  </p:sldIdLst>
  <p:sldSz cx="9144000" cy="6858000" type="screen4x3"/>
  <p:notesSz cx="7102475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FE4EF04-51A6-48BA-83E3-2E1B1A519237}">
          <p14:sldIdLst>
            <p14:sldId id="3306"/>
            <p14:sldId id="3387"/>
            <p14:sldId id="3245"/>
            <p14:sldId id="3389"/>
            <p14:sldId id="3343"/>
            <p14:sldId id="3391"/>
            <p14:sldId id="3396"/>
            <p14:sldId id="3364"/>
            <p14:sldId id="3333"/>
            <p14:sldId id="3394"/>
            <p14:sldId id="33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E18"/>
    <a:srgbClr val="66FFFF"/>
    <a:srgbClr val="A0A8BC"/>
    <a:srgbClr val="6581C0"/>
    <a:srgbClr val="2B3E6A"/>
    <a:srgbClr val="98ABD5"/>
    <a:srgbClr val="174A7C"/>
    <a:srgbClr val="49597F"/>
    <a:srgbClr val="F0B16C"/>
    <a:srgbClr val="B2C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49" autoAdjust="0"/>
    <p:restoredTop sz="88389" autoAdjust="0"/>
  </p:normalViewPr>
  <p:slideViewPr>
    <p:cSldViewPr snapToGrid="0" snapToObjects="1">
      <p:cViewPr varScale="1">
        <p:scale>
          <a:sx n="56" d="100"/>
          <a:sy n="56" d="100"/>
        </p:scale>
        <p:origin x="738" y="78"/>
      </p:cViewPr>
      <p:guideLst/>
    </p:cSldViewPr>
  </p:slideViewPr>
  <p:outlineViewPr>
    <p:cViewPr>
      <p:scale>
        <a:sx n="33" d="100"/>
        <a:sy n="33" d="100"/>
      </p:scale>
      <p:origin x="0" y="-655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746861149368239E-2"/>
          <c:y val="5.6560928534487416E-2"/>
          <c:w val="0.9425062777012635"/>
          <c:h val="0.784927069247611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A33-4C05-BCEB-B673500516D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A33-4C05-BCEB-B673500516D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A33-4C05-BCEB-B673500516D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A33-4C05-BCEB-B673500516D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A33-4C05-BCEB-B673500516D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A33-4C05-BCEB-B673500516D3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A33-4C05-BCEB-B673500516D3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2A33-4C05-BCEB-B673500516D3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2A33-4C05-BCEB-B673500516D3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2A33-4C05-BCEB-B673500516D3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2A33-4C05-BCEB-B673500516D3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2A33-4C05-BCEB-B673500516D3}"/>
              </c:ext>
            </c:extLst>
          </c:dPt>
          <c:cat>
            <c:numRef>
              <c:f>Лист1!$A$2:$A$13</c:f>
              <c:numCache>
                <c:formatCode>General</c:formatCode>
                <c:ptCount val="12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</c:numCache>
            </c:num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</c:v>
                </c:pt>
                <c:pt idx="1">
                  <c:v>0.95</c:v>
                </c:pt>
                <c:pt idx="2">
                  <c:v>0.94</c:v>
                </c:pt>
                <c:pt idx="3">
                  <c:v>0.92</c:v>
                </c:pt>
                <c:pt idx="4">
                  <c:v>0.9</c:v>
                </c:pt>
                <c:pt idx="5" formatCode="0.00">
                  <c:v>0.88</c:v>
                </c:pt>
                <c:pt idx="6" formatCode="0.00">
                  <c:v>0.85</c:v>
                </c:pt>
                <c:pt idx="7" formatCode="0.00">
                  <c:v>0.82</c:v>
                </c:pt>
                <c:pt idx="8" formatCode="0.00">
                  <c:v>0.78999999999999992</c:v>
                </c:pt>
                <c:pt idx="9" formatCode="0.00">
                  <c:v>0.7599999999999999</c:v>
                </c:pt>
                <c:pt idx="10" formatCode="0.00">
                  <c:v>0.72999999999999987</c:v>
                </c:pt>
                <c:pt idx="11">
                  <c:v>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2A33-4C05-BCEB-B673500516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62419488"/>
        <c:axId val="662415960"/>
      </c:barChart>
      <c:catAx>
        <c:axId val="662419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Formular Light" panose="02000000000000000000"/>
                <a:ea typeface="+mn-ea"/>
                <a:cs typeface="+mn-cs"/>
              </a:defRPr>
            </a:pPr>
            <a:endParaRPr lang="ru-RU"/>
          </a:p>
        </c:txPr>
        <c:crossAx val="662415960"/>
        <c:crosses val="autoZero"/>
        <c:auto val="1"/>
        <c:lblAlgn val="ctr"/>
        <c:lblOffset val="100"/>
        <c:noMultiLvlLbl val="0"/>
      </c:catAx>
      <c:valAx>
        <c:axId val="6624159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62419488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0.06611</cdr:x>
      <cdr:y>0</cdr:y>
    </cdr:from>
    <cdr:to>
      <cdr:x>0.16249</cdr:x>
      <cdr:y>0.0771</cdr:y>
    </cdr:to>
    <cdr:sp macro="" textlink="">
      <cdr:nvSpPr>
        <cdr:cNvPr id="3" name="TextBox 14"/>
        <cdr:cNvSpPr txBox="1"/>
      </cdr:nvSpPr>
      <cdr:spPr>
        <a:xfrm xmlns:a="http://schemas.openxmlformats.org/drawingml/2006/main">
          <a:off x="321272" y="0"/>
          <a:ext cx="46839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>
              <a:solidFill>
                <a:schemeClr val="accent2"/>
              </a:solidFill>
              <a:latin typeface="Formular"/>
            </a:rPr>
            <a:t>-6%</a:t>
          </a:r>
          <a:endParaRPr lang="ru-RU" sz="1200" b="1" dirty="0">
            <a:solidFill>
              <a:schemeClr val="accent2"/>
            </a:solidFill>
            <a:latin typeface="Formular"/>
          </a:endParaRPr>
        </a:p>
      </cdr:txBody>
    </cdr:sp>
  </cdr:relSizeAnchor>
  <cdr:relSizeAnchor xmlns:cdr="http://schemas.openxmlformats.org/drawingml/2006/chartDrawing">
    <cdr:from>
      <cdr:x>0.10251</cdr:x>
      <cdr:y>0.14717</cdr:y>
    </cdr:from>
    <cdr:to>
      <cdr:x>0.19296</cdr:x>
      <cdr:y>0.22532</cdr:y>
    </cdr:to>
    <cdr:sp macro="" textlink="">
      <cdr:nvSpPr>
        <cdr:cNvPr id="2" name="TextBox 25"/>
        <cdr:cNvSpPr txBox="1"/>
      </cdr:nvSpPr>
      <cdr:spPr>
        <a:xfrm xmlns:a="http://schemas.openxmlformats.org/drawingml/2006/main">
          <a:off x="498172" y="528710"/>
          <a:ext cx="439556" cy="28076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 dirty="0">
              <a:solidFill>
                <a:srgbClr val="000000">
                  <a:lumMod val="75000"/>
                  <a:lumOff val="25000"/>
                </a:srgbClr>
              </a:solidFill>
              <a:latin typeface="Formular" panose="02000000000000000000"/>
              <a:cs typeface="Arial" panose="020B0604020202020204" pitchFamily="34" charset="0"/>
            </a:rPr>
            <a:t>756</a:t>
          </a:r>
          <a:endParaRPr lang="ru-RU" sz="1200" b="1" dirty="0">
            <a:solidFill>
              <a:srgbClr val="000000">
                <a:lumMod val="75000"/>
                <a:lumOff val="25000"/>
              </a:srgbClr>
            </a:solidFill>
            <a:latin typeface="Formular" panose="0200000000000000000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DCE25136-08DB-304C-941C-34D0042ECF9C}" type="datetimeFigureOut">
              <a:rPr lang="ru-RU" smtClean="0"/>
              <a:pPr/>
              <a:t>19.10.2021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248" y="4925407"/>
            <a:ext cx="5681980" cy="4029879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092" y="9721107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E159747C-B13E-B948-833B-626A7B22028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6560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вопросы устойчивого развития актуальны несколько десятилетий, особенно на Западе. За это время произошла смена поколений, инвестиционные решения стали принимать люди, которые выросли в условиях этой повестки, им она близка.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целей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были приняты – на основе факторов 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ESG 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инвесторы принимаю решение </a:t>
            </a:r>
            <a:endParaRPr lang="ru-RU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59747C-B13E-B948-833B-626A7B220284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2537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Значимые</a:t>
            </a:r>
            <a:r>
              <a:rPr lang="ru-RU" baseline="0" dirty="0"/>
              <a:t> темы УР – удержание талантов, </a:t>
            </a:r>
          </a:p>
          <a:p>
            <a:r>
              <a:rPr lang="en-US" baseline="0" dirty="0"/>
              <a:t>ESG KPI – </a:t>
            </a:r>
            <a:r>
              <a:rPr lang="ru-RU" baseline="0" dirty="0"/>
              <a:t>удельные выбросы, ОТ и ПБ, водные ресурсы – часть из этих целей внедрены в систему вознагрождения.</a:t>
            </a:r>
            <a:endParaRPr lang="ru-RU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59747C-B13E-B948-833B-626A7B220284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3977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FF0000"/>
                </a:solidFill>
              </a:rPr>
              <a:t>Блок</a:t>
            </a:r>
            <a:r>
              <a:rPr lang="ru-RU" baseline="0" dirty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59747C-B13E-B948-833B-626A7B220284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0817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59747C-B13E-B948-833B-626A7B220284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9362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59747C-B13E-B948-833B-626A7B220284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408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приняли цели в области климата, за счет каких проеков реализ траекторию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 достиж этих целе и есть проекты по снижен.выбросов, берем финансирование по снижен.процентн ставке 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59747C-B13E-B948-833B-626A7B220284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4129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-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Font typeface="Arial" charset="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30" name="Рисунок 29"/>
          <p:cNvSpPr>
            <a:spLocks noGrp="1"/>
          </p:cNvSpPr>
          <p:nvPr>
            <p:ph type="pic" sz="quarter" idx="20"/>
          </p:nvPr>
        </p:nvSpPr>
        <p:spPr>
          <a:xfrm>
            <a:off x="0" y="4637088"/>
            <a:ext cx="9144000" cy="222091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/>
          <a:lstStyle>
            <a:lvl1pPr marL="0" indent="0">
              <a:buFont typeface="Arial" charset="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01700" y="436948"/>
            <a:ext cx="3784600" cy="997196"/>
          </a:xfrm>
        </p:spPr>
        <p:txBody>
          <a:bodyPr anchor="t" anchorCtr="0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01700" y="5717625"/>
            <a:ext cx="3619500" cy="16619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14" name="Рисунок SmartArt 13"/>
          <p:cNvSpPr>
            <a:spLocks noGrp="1"/>
          </p:cNvSpPr>
          <p:nvPr>
            <p:ph type="dgm" sz="quarter" idx="14"/>
          </p:nvPr>
        </p:nvSpPr>
        <p:spPr>
          <a:xfrm>
            <a:off x="457200" y="488950"/>
            <a:ext cx="79375" cy="589915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Font typeface="Arial" charset="0"/>
              <a:buNone/>
              <a:defRPr sz="1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Вставка рисунка </a:t>
            </a:r>
            <a:r>
              <a:rPr lang="ru-RU" dirty="0" err="1"/>
              <a:t>SmartArt</a:t>
            </a:r>
            <a:endParaRPr lang="ru-RU" dirty="0"/>
          </a:p>
        </p:txBody>
      </p:sp>
      <p:sp>
        <p:nvSpPr>
          <p:cNvPr id="15" name="Рисунок SmartArt 13"/>
          <p:cNvSpPr>
            <a:spLocks noGrp="1"/>
          </p:cNvSpPr>
          <p:nvPr>
            <p:ph type="dgm" sz="quarter" idx="15"/>
          </p:nvPr>
        </p:nvSpPr>
        <p:spPr>
          <a:xfrm>
            <a:off x="457200" y="6311899"/>
            <a:ext cx="5475288" cy="76199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Font typeface="Arial" charset="0"/>
              <a:buNone/>
              <a:defRPr sz="1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Вставка рисунка </a:t>
            </a:r>
            <a:r>
              <a:rPr lang="ru-RU" dirty="0" err="1"/>
              <a:t>SmartArt</a:t>
            </a:r>
            <a:endParaRPr lang="ru-RU" dirty="0"/>
          </a:p>
        </p:txBody>
      </p:sp>
      <p:sp>
        <p:nvSpPr>
          <p:cNvPr id="17" name="Рисунок SmartArt 13"/>
          <p:cNvSpPr>
            <a:spLocks noGrp="1"/>
          </p:cNvSpPr>
          <p:nvPr>
            <p:ph type="dgm" sz="quarter" idx="16"/>
          </p:nvPr>
        </p:nvSpPr>
        <p:spPr>
          <a:xfrm>
            <a:off x="3279774" y="488951"/>
            <a:ext cx="5394325" cy="79374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Font typeface="Arial" charset="0"/>
              <a:buNone/>
              <a:defRPr sz="1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Вставка рисунка </a:t>
            </a:r>
            <a:r>
              <a:rPr lang="ru-RU" dirty="0" err="1"/>
              <a:t>SmartArt</a:t>
            </a:r>
            <a:endParaRPr lang="ru-RU" dirty="0"/>
          </a:p>
        </p:txBody>
      </p:sp>
      <p:sp>
        <p:nvSpPr>
          <p:cNvPr id="19" name="Рисунок SmartArt 13"/>
          <p:cNvSpPr>
            <a:spLocks noGrp="1"/>
          </p:cNvSpPr>
          <p:nvPr>
            <p:ph type="dgm" sz="quarter" idx="17"/>
          </p:nvPr>
        </p:nvSpPr>
        <p:spPr>
          <a:xfrm>
            <a:off x="457200" y="489061"/>
            <a:ext cx="292100" cy="76089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Font typeface="Arial" charset="0"/>
              <a:buNone/>
              <a:defRPr sz="1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Вставка рисунка </a:t>
            </a:r>
            <a:r>
              <a:rPr lang="ru-RU" dirty="0" err="1"/>
              <a:t>SmartArt</a:t>
            </a:r>
            <a:endParaRPr lang="ru-RU" dirty="0"/>
          </a:p>
        </p:txBody>
      </p:sp>
      <p:sp>
        <p:nvSpPr>
          <p:cNvPr id="21" name="Рисунок SmartArt 13"/>
          <p:cNvSpPr>
            <a:spLocks noGrp="1"/>
          </p:cNvSpPr>
          <p:nvPr>
            <p:ph type="dgm" sz="quarter" idx="18"/>
          </p:nvPr>
        </p:nvSpPr>
        <p:spPr>
          <a:xfrm>
            <a:off x="8594725" y="488950"/>
            <a:ext cx="79375" cy="522867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Font typeface="Arial" charset="0"/>
              <a:buNone/>
              <a:defRPr sz="1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Вставка рисунка </a:t>
            </a:r>
            <a:r>
              <a:rPr lang="ru-RU" dirty="0" err="1"/>
              <a:t>SmartArt</a:t>
            </a:r>
            <a:endParaRPr lang="ru-RU" dirty="0"/>
          </a:p>
        </p:txBody>
      </p:sp>
      <p:sp>
        <p:nvSpPr>
          <p:cNvPr id="25" name="Рисунок 24"/>
          <p:cNvSpPr>
            <a:spLocks noGrp="1"/>
          </p:cNvSpPr>
          <p:nvPr>
            <p:ph type="pic" sz="quarter" idx="19"/>
          </p:nvPr>
        </p:nvSpPr>
        <p:spPr>
          <a:xfrm>
            <a:off x="6184105" y="5880098"/>
            <a:ext cx="2410620" cy="508001"/>
          </a:xfrm>
          <a:prstGeom prst="rect">
            <a:avLst/>
          </a:prstGeom>
        </p:spPr>
        <p:txBody>
          <a:bodyPr/>
          <a:lstStyle>
            <a:lvl1pPr marL="0" indent="0">
              <a:buFont typeface="Arial" charset="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905832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-1-chart-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3899" y="219075"/>
            <a:ext cx="404813" cy="1384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900" b="1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A11743-CD6B-584A-AECD-F628746E6ADE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5" name="Группа 24"/>
          <p:cNvGrpSpPr/>
          <p:nvPr userDrawn="1"/>
        </p:nvGrpSpPr>
        <p:grpSpPr>
          <a:xfrm>
            <a:off x="474134" y="1871134"/>
            <a:ext cx="3092026" cy="378460"/>
            <a:chOff x="474134" y="1871134"/>
            <a:chExt cx="3092026" cy="378460"/>
          </a:xfrm>
        </p:grpSpPr>
        <p:graphicFrame>
          <p:nvGraphicFramePr>
            <p:cNvPr id="7" name="Объект 4"/>
            <p:cNvGraphicFramePr>
              <a:graphicFrameLocks/>
            </p:cNvGraphicFramePr>
            <p:nvPr userDrawn="1"/>
          </p:nvGraphicFramePr>
          <p:xfrm>
            <a:off x="474663" y="1878754"/>
            <a:ext cx="3091497" cy="370840"/>
          </p:xfrm>
          <a:graphic>
            <a:graphicData uri="http://schemas.openxmlformats.org/drawingml/2006/table">
              <a:tbl>
                <a:tblPr firstRow="1" bandRow="1">
                  <a:tableStyleId>{2D5ABB26-0587-4C30-8999-92F81FD0307C}</a:tableStyleId>
                </a:tblPr>
                <a:tblGrid>
                  <a:gridCol w="3091497">
                    <a:extLst>
                      <a:ext uri="{9D8B030D-6E8A-4147-A177-3AD203B41FA5}">
                        <a16:colId xmlns="" xmlns:a16="http://schemas.microsoft.com/office/drawing/2014/main" val="20000"/>
                      </a:ext>
                    </a:extLst>
                  </a:gridCol>
                </a:tblGrid>
                <a:tr h="370840">
                  <a:tc>
                    <a:txBody>
                      <a:bodyPr/>
                      <a:lstStyle/>
                      <a:p>
                        <a:endParaRPr lang="ru-RU" sz="1200" b="1" i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Formular" charset="0"/>
                          <a:cs typeface="Arial" panose="020B0604020202020204" pitchFamily="34" charset="0"/>
                        </a:endParaRPr>
                      </a:p>
                    </a:txBody>
                    <a:tcPr marL="180000" marR="0" marT="108000" marB="0">
                      <a:lnT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</a:tcPr>
                  </a:tc>
                  <a:extLst>
                    <a:ext uri="{0D108BD9-81ED-4DB2-BD59-A6C34878D82A}">
                      <a16:rowId xmlns="" xmlns:a16="http://schemas.microsoft.com/office/drawing/2014/main" val="10000"/>
                    </a:ext>
                  </a:extLst>
                </a:tr>
              </a:tbl>
            </a:graphicData>
          </a:graphic>
        </p:graphicFrame>
        <p:sp>
          <p:nvSpPr>
            <p:cNvPr id="9" name="Прямоугольный треугольник 8"/>
            <p:cNvSpPr/>
            <p:nvPr userDrawn="1"/>
          </p:nvSpPr>
          <p:spPr>
            <a:xfrm rot="5400000">
              <a:off x="474134" y="1871134"/>
              <a:ext cx="160020" cy="16002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anose="020B0604020202020204" pitchFamily="34" charset="0"/>
              </a:endParaRPr>
            </a:p>
          </p:txBody>
        </p:sp>
      </p:grpSp>
      <p:sp>
        <p:nvSpPr>
          <p:cNvPr id="11" name="Диаграмма 10"/>
          <p:cNvSpPr>
            <a:spLocks noGrp="1"/>
          </p:cNvSpPr>
          <p:nvPr userDrawn="1">
            <p:ph type="chart" sz="quarter" idx="10"/>
          </p:nvPr>
        </p:nvSpPr>
        <p:spPr>
          <a:xfrm>
            <a:off x="474134" y="2649538"/>
            <a:ext cx="8212666" cy="372586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Вставка диаграммы</a:t>
            </a:r>
          </a:p>
        </p:txBody>
      </p:sp>
      <p:sp>
        <p:nvSpPr>
          <p:cNvPr id="13" name="Текст 1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74663" y="6434137"/>
            <a:ext cx="5095875" cy="96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Notes</a:t>
            </a:r>
            <a:endParaRPr lang="ru-RU" dirty="0"/>
          </a:p>
        </p:txBody>
      </p:sp>
      <p:sp>
        <p:nvSpPr>
          <p:cNvPr id="14" name="Текст 6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57200" y="1007982"/>
            <a:ext cx="7886700" cy="33239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>
                <a:solidFill>
                  <a:srgbClr val="FF9E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4" name="Текст 3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32778" y="1975523"/>
            <a:ext cx="2552700" cy="1661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2B3E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CHART TITLE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3610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-1-chart-big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3899" y="219075"/>
            <a:ext cx="404813" cy="1384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900" b="1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A11743-CD6B-584A-AECD-F628746E6AD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Диаграмма 10"/>
          <p:cNvSpPr>
            <a:spLocks noGrp="1"/>
          </p:cNvSpPr>
          <p:nvPr>
            <p:ph type="chart" sz="quarter" idx="10"/>
          </p:nvPr>
        </p:nvSpPr>
        <p:spPr>
          <a:xfrm>
            <a:off x="474134" y="2057400"/>
            <a:ext cx="8212666" cy="4376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Вставка диаграммы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474663" y="6451071"/>
            <a:ext cx="5095875" cy="96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Notes</a:t>
            </a:r>
            <a:endParaRPr lang="ru-RU" dirty="0"/>
          </a:p>
        </p:txBody>
      </p:sp>
      <p:sp>
        <p:nvSpPr>
          <p:cNvPr id="14" name="Прямоугольный треугольник 13"/>
          <p:cNvSpPr/>
          <p:nvPr userDrawn="1"/>
        </p:nvSpPr>
        <p:spPr>
          <a:xfrm rot="5400000">
            <a:off x="483130" y="1803402"/>
            <a:ext cx="160020" cy="16002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10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007982"/>
            <a:ext cx="7886700" cy="33239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>
                <a:solidFill>
                  <a:srgbClr val="FF9E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795072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4-main-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3899" y="219075"/>
            <a:ext cx="404813" cy="1384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900" b="1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A11743-CD6B-584A-AECD-F628746E6AD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1619250" y="2241551"/>
            <a:ext cx="2800350" cy="1866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920"/>
              </a:lnSpc>
              <a:spcBef>
                <a:spcPts val="0"/>
              </a:spcBef>
              <a:spcAft>
                <a:spcPts val="1200"/>
              </a:spcAft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>
              <a:lnSpc>
                <a:spcPts val="1920"/>
              </a:lnSpc>
              <a:spcBef>
                <a:spcPts val="0"/>
              </a:spcBef>
              <a:spcAft>
                <a:spcPts val="1200"/>
              </a:spcAft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>
              <a:lnSpc>
                <a:spcPts val="1920"/>
              </a:lnSpc>
              <a:spcBef>
                <a:spcPts val="0"/>
              </a:spcBef>
              <a:spcAft>
                <a:spcPts val="1200"/>
              </a:spcAft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482600" y="2241551"/>
            <a:ext cx="927848" cy="9278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25" name="Объект 2"/>
          <p:cNvSpPr>
            <a:spLocks noGrp="1"/>
          </p:cNvSpPr>
          <p:nvPr>
            <p:ph idx="1" hasCustomPrompt="1"/>
          </p:nvPr>
        </p:nvSpPr>
        <p:spPr>
          <a:xfrm>
            <a:off x="898229" y="1945442"/>
            <a:ext cx="629320" cy="144655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sz="8800" b="1" dirty="0">
                <a:solidFill>
                  <a:schemeClr val="bg1"/>
                </a:solidFill>
              </a:rPr>
              <a:t>1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4696199" y="2241551"/>
            <a:ext cx="927848" cy="9278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27" name="Объект 2"/>
          <p:cNvSpPr>
            <a:spLocks noGrp="1"/>
          </p:cNvSpPr>
          <p:nvPr>
            <p:ph idx="14" hasCustomPrompt="1"/>
          </p:nvPr>
        </p:nvSpPr>
        <p:spPr>
          <a:xfrm>
            <a:off x="5035628" y="1953035"/>
            <a:ext cx="629320" cy="144655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8800" b="1" dirty="0">
                <a:solidFill>
                  <a:schemeClr val="bg1"/>
                </a:solidFill>
                <a:latin typeface="Formular Black" charset="0"/>
                <a:ea typeface="Formular Black" charset="0"/>
                <a:cs typeface="Formular Black" charset="0"/>
              </a:rPr>
              <a:t>2</a:t>
            </a:r>
            <a:endParaRPr lang="ru-RU" sz="8800" b="1" dirty="0">
              <a:solidFill>
                <a:schemeClr val="bg1"/>
              </a:solidFill>
              <a:latin typeface="Formular Black" charset="0"/>
              <a:ea typeface="Formular Black" charset="0"/>
              <a:cs typeface="Formular Black" charset="0"/>
            </a:endParaRPr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482600" y="4265695"/>
            <a:ext cx="927848" cy="9278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29" name="Объект 2"/>
          <p:cNvSpPr>
            <a:spLocks noGrp="1"/>
          </p:cNvSpPr>
          <p:nvPr>
            <p:ph idx="15" hasCustomPrompt="1"/>
          </p:nvPr>
        </p:nvSpPr>
        <p:spPr>
          <a:xfrm>
            <a:off x="822029" y="3961994"/>
            <a:ext cx="629320" cy="144655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8800" b="1" dirty="0">
                <a:solidFill>
                  <a:schemeClr val="bg1"/>
                </a:solidFill>
                <a:latin typeface="Formular Black" charset="0"/>
                <a:ea typeface="Formular Black" charset="0"/>
                <a:cs typeface="Formular Black" charset="0"/>
              </a:rPr>
              <a:t>3</a:t>
            </a:r>
            <a:endParaRPr lang="ru-RU" sz="8800" b="1" dirty="0">
              <a:solidFill>
                <a:schemeClr val="bg1"/>
              </a:solidFill>
              <a:latin typeface="Formular Black" charset="0"/>
              <a:ea typeface="Formular Black" charset="0"/>
              <a:cs typeface="Formular Black" charset="0"/>
            </a:endParaRPr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4696199" y="4265695"/>
            <a:ext cx="927848" cy="9278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31" name="Объект 2"/>
          <p:cNvSpPr>
            <a:spLocks noGrp="1"/>
          </p:cNvSpPr>
          <p:nvPr>
            <p:ph idx="16" hasCustomPrompt="1"/>
          </p:nvPr>
        </p:nvSpPr>
        <p:spPr>
          <a:xfrm>
            <a:off x="5003878" y="3979026"/>
            <a:ext cx="629320" cy="144655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8800" b="1" dirty="0">
                <a:solidFill>
                  <a:schemeClr val="bg1"/>
                </a:solidFill>
                <a:latin typeface="Formular Black" charset="0"/>
                <a:ea typeface="Formular Black" charset="0"/>
                <a:cs typeface="Formular Black" charset="0"/>
              </a:rPr>
              <a:t>4</a:t>
            </a:r>
            <a:endParaRPr lang="ru-RU" sz="8800" b="1" dirty="0">
              <a:solidFill>
                <a:schemeClr val="bg1"/>
              </a:solidFill>
              <a:latin typeface="Formular Black" charset="0"/>
              <a:ea typeface="Formular Black" charset="0"/>
              <a:cs typeface="Formular Black" charset="0"/>
            </a:endParaRPr>
          </a:p>
        </p:txBody>
      </p:sp>
      <p:sp>
        <p:nvSpPr>
          <p:cNvPr id="32" name="Текст 4"/>
          <p:cNvSpPr>
            <a:spLocks noGrp="1"/>
          </p:cNvSpPr>
          <p:nvPr>
            <p:ph type="body" sz="quarter" idx="17"/>
          </p:nvPr>
        </p:nvSpPr>
        <p:spPr>
          <a:xfrm>
            <a:off x="5815009" y="2235949"/>
            <a:ext cx="2800350" cy="1866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920"/>
              </a:lnSpc>
              <a:spcBef>
                <a:spcPts val="0"/>
              </a:spcBef>
              <a:spcAft>
                <a:spcPts val="1200"/>
              </a:spcAft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>
              <a:lnSpc>
                <a:spcPts val="1920"/>
              </a:lnSpc>
              <a:spcBef>
                <a:spcPts val="0"/>
              </a:spcBef>
              <a:spcAft>
                <a:spcPts val="1200"/>
              </a:spcAft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>
              <a:lnSpc>
                <a:spcPts val="1920"/>
              </a:lnSpc>
              <a:spcBef>
                <a:spcPts val="0"/>
              </a:spcBef>
              <a:spcAft>
                <a:spcPts val="1200"/>
              </a:spcAft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18"/>
          </p:nvPr>
        </p:nvSpPr>
        <p:spPr>
          <a:xfrm>
            <a:off x="5815009" y="4265695"/>
            <a:ext cx="2800350" cy="1866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920"/>
              </a:lnSpc>
              <a:spcBef>
                <a:spcPts val="0"/>
              </a:spcBef>
              <a:spcAft>
                <a:spcPts val="1200"/>
              </a:spcAft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>
              <a:lnSpc>
                <a:spcPts val="1920"/>
              </a:lnSpc>
              <a:spcBef>
                <a:spcPts val="0"/>
              </a:spcBef>
              <a:spcAft>
                <a:spcPts val="1200"/>
              </a:spcAft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>
              <a:lnSpc>
                <a:spcPts val="1920"/>
              </a:lnSpc>
              <a:spcBef>
                <a:spcPts val="0"/>
              </a:spcBef>
              <a:spcAft>
                <a:spcPts val="1200"/>
              </a:spcAft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34" name="Текст 4"/>
          <p:cNvSpPr>
            <a:spLocks noGrp="1"/>
          </p:cNvSpPr>
          <p:nvPr>
            <p:ph type="body" sz="quarter" idx="19"/>
          </p:nvPr>
        </p:nvSpPr>
        <p:spPr>
          <a:xfrm>
            <a:off x="1619250" y="4265695"/>
            <a:ext cx="2800350" cy="1866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920"/>
              </a:lnSpc>
              <a:spcBef>
                <a:spcPts val="0"/>
              </a:spcBef>
              <a:spcAft>
                <a:spcPts val="1200"/>
              </a:spcAft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>
              <a:lnSpc>
                <a:spcPts val="1920"/>
              </a:lnSpc>
              <a:spcBef>
                <a:spcPts val="0"/>
              </a:spcBef>
              <a:spcAft>
                <a:spcPts val="1200"/>
              </a:spcAft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>
              <a:lnSpc>
                <a:spcPts val="1920"/>
              </a:lnSpc>
              <a:spcBef>
                <a:spcPts val="0"/>
              </a:spcBef>
              <a:spcAft>
                <a:spcPts val="1200"/>
              </a:spcAft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6" name="Текст 6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1007982"/>
            <a:ext cx="7886700" cy="33239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>
                <a:solidFill>
                  <a:srgbClr val="FF9E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352306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1-image-scheme-and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75583"/>
            <a:ext cx="7886700" cy="33239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3899" y="219075"/>
            <a:ext cx="404813" cy="1384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900" b="1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A11743-CD6B-584A-AECD-F628746E6AD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9" name="Текст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434136"/>
            <a:ext cx="5095875" cy="252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Notes</a:t>
            </a:r>
            <a:endParaRPr lang="ru-RU" dirty="0"/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17"/>
          </p:nvPr>
        </p:nvSpPr>
        <p:spPr>
          <a:xfrm>
            <a:off x="457200" y="1866899"/>
            <a:ext cx="7820676" cy="825501"/>
          </a:xfrm>
          <a:prstGeom prst="rect">
            <a:avLst/>
          </a:prstGeom>
        </p:spPr>
        <p:txBody>
          <a:bodyPr/>
          <a:lstStyle>
            <a:lvl1pPr indent="-172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-172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2" name="Текст 6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1007982"/>
            <a:ext cx="7886700" cy="33239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>
                <a:solidFill>
                  <a:srgbClr val="FF9E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grpSp>
        <p:nvGrpSpPr>
          <p:cNvPr id="34" name="Группа 33"/>
          <p:cNvGrpSpPr/>
          <p:nvPr userDrawn="1"/>
        </p:nvGrpSpPr>
        <p:grpSpPr>
          <a:xfrm>
            <a:off x="6546874" y="3197692"/>
            <a:ext cx="2201838" cy="378460"/>
            <a:chOff x="474134" y="1871134"/>
            <a:chExt cx="2201838" cy="378460"/>
          </a:xfrm>
        </p:grpSpPr>
        <p:graphicFrame>
          <p:nvGraphicFramePr>
            <p:cNvPr id="35" name="Объект 4"/>
            <p:cNvGraphicFramePr>
              <a:graphicFrameLocks/>
            </p:cNvGraphicFramePr>
            <p:nvPr userDrawn="1">
              <p:extLst>
                <p:ext uri="{D42A27DB-BD31-4B8C-83A1-F6EECF244321}">
                  <p14:modId xmlns:p14="http://schemas.microsoft.com/office/powerpoint/2010/main" val="537516404"/>
                </p:ext>
              </p:extLst>
            </p:nvPr>
          </p:nvGraphicFramePr>
          <p:xfrm>
            <a:off x="474663" y="1878754"/>
            <a:ext cx="2201309" cy="370840"/>
          </p:xfrm>
          <a:graphic>
            <a:graphicData uri="http://schemas.openxmlformats.org/drawingml/2006/table">
              <a:tbl>
                <a:tblPr firstRow="1" bandRow="1">
                  <a:tableStyleId>{2D5ABB26-0587-4C30-8999-92F81FD0307C}</a:tableStyleId>
                </a:tblPr>
                <a:tblGrid>
                  <a:gridCol w="2201309">
                    <a:extLst>
                      <a:ext uri="{9D8B030D-6E8A-4147-A177-3AD203B41FA5}">
                        <a16:colId xmlns="" xmlns:a16="http://schemas.microsoft.com/office/drawing/2014/main" val="20000"/>
                      </a:ext>
                    </a:extLst>
                  </a:gridCol>
                </a:tblGrid>
                <a:tr h="370840">
                  <a:tc>
                    <a:txBody>
                      <a:bodyPr/>
                      <a:lstStyle/>
                      <a:p>
                        <a:endParaRPr lang="ru-RU" sz="1200" b="1" i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Formular" charset="0"/>
                          <a:cs typeface="Arial" panose="020B0604020202020204" pitchFamily="34" charset="0"/>
                        </a:endParaRPr>
                      </a:p>
                    </a:txBody>
                    <a:tcPr marL="180000" marR="0" marT="108000" marB="0">
                      <a:lnT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</a:tcPr>
                  </a:tc>
                  <a:extLst>
                    <a:ext uri="{0D108BD9-81ED-4DB2-BD59-A6C34878D82A}">
                      <a16:rowId xmlns="" xmlns:a16="http://schemas.microsoft.com/office/drawing/2014/main" val="10000"/>
                    </a:ext>
                  </a:extLst>
                </a:tr>
              </a:tbl>
            </a:graphicData>
          </a:graphic>
        </p:graphicFrame>
        <p:sp>
          <p:nvSpPr>
            <p:cNvPr id="36" name="Прямоугольный треугольник 35"/>
            <p:cNvSpPr/>
            <p:nvPr userDrawn="1"/>
          </p:nvSpPr>
          <p:spPr>
            <a:xfrm rot="5400000">
              <a:off x="474134" y="1871134"/>
              <a:ext cx="160020" cy="16002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anose="020B0604020202020204" pitchFamily="34" charset="0"/>
              </a:endParaRPr>
            </a:p>
          </p:txBody>
        </p:sp>
      </p:grpSp>
      <p:sp>
        <p:nvSpPr>
          <p:cNvPr id="37" name="Текст 3"/>
          <p:cNvSpPr>
            <a:spLocks noGrp="1"/>
          </p:cNvSpPr>
          <p:nvPr>
            <p:ph type="body" sz="quarter" idx="21" hasCustomPrompt="1"/>
          </p:nvPr>
        </p:nvSpPr>
        <p:spPr>
          <a:xfrm>
            <a:off x="6792780" y="3315385"/>
            <a:ext cx="1955931" cy="1661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2B3E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ЛЕГЕНДА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22"/>
          </p:nvPr>
        </p:nvSpPr>
        <p:spPr>
          <a:xfrm>
            <a:off x="457200" y="3170238"/>
            <a:ext cx="5829300" cy="31400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45" name="Текст 5"/>
          <p:cNvSpPr>
            <a:spLocks noGrp="1"/>
          </p:cNvSpPr>
          <p:nvPr>
            <p:ph type="body" sz="quarter" idx="23"/>
          </p:nvPr>
        </p:nvSpPr>
        <p:spPr>
          <a:xfrm>
            <a:off x="6547403" y="3775368"/>
            <a:ext cx="2201309" cy="2554545"/>
          </a:xfrm>
          <a:prstGeom prst="rect">
            <a:avLst/>
          </a:prstGeom>
        </p:spPr>
        <p:txBody>
          <a:bodyPr/>
          <a:lstStyle>
            <a:lvl1pPr marL="558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30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marL="55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</a:t>
            </a:r>
          </a:p>
          <a:p>
            <a:pPr marL="55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</a:t>
            </a:r>
          </a:p>
          <a:p>
            <a:pPr marL="55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</a:t>
            </a:r>
          </a:p>
          <a:p>
            <a:pPr marL="55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</a:t>
            </a:r>
          </a:p>
          <a:p>
            <a:pPr marL="55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</a:t>
            </a:r>
          </a:p>
          <a:p>
            <a:pPr marL="55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</a:t>
            </a:r>
          </a:p>
          <a:p>
            <a:pPr marL="55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57062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-1-big-chart-and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75583"/>
            <a:ext cx="7886700" cy="33239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3899" y="219075"/>
            <a:ext cx="404813" cy="1384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900" b="1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A11743-CD6B-584A-AECD-F628746E6AD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9" name="Текст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434136"/>
            <a:ext cx="5095875" cy="252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Notes</a:t>
            </a:r>
            <a:endParaRPr lang="ru-RU" dirty="0"/>
          </a:p>
        </p:txBody>
      </p:sp>
      <p:sp>
        <p:nvSpPr>
          <p:cNvPr id="30" name="Диаграмма 4"/>
          <p:cNvSpPr>
            <a:spLocks noGrp="1"/>
          </p:cNvSpPr>
          <p:nvPr>
            <p:ph type="chart" sz="quarter" idx="16"/>
          </p:nvPr>
        </p:nvSpPr>
        <p:spPr>
          <a:xfrm>
            <a:off x="2039786" y="3690647"/>
            <a:ext cx="5474283" cy="2495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Вставка диаграммы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7"/>
          </p:nvPr>
        </p:nvSpPr>
        <p:spPr>
          <a:xfrm>
            <a:off x="457200" y="1735040"/>
            <a:ext cx="7886700" cy="1174038"/>
          </a:xfrm>
          <a:prstGeom prst="rect">
            <a:avLst/>
          </a:prstGeom>
        </p:spPr>
        <p:txBody>
          <a:bodyPr/>
          <a:lstStyle>
            <a:lvl1pPr indent="-172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-172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1" name="Текст 6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1007982"/>
            <a:ext cx="7886700" cy="33239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>
                <a:solidFill>
                  <a:srgbClr val="FF9E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grpSp>
        <p:nvGrpSpPr>
          <p:cNvPr id="22" name="Группа 21"/>
          <p:cNvGrpSpPr/>
          <p:nvPr userDrawn="1"/>
        </p:nvGrpSpPr>
        <p:grpSpPr>
          <a:xfrm>
            <a:off x="457200" y="3169645"/>
            <a:ext cx="5474811" cy="378460"/>
            <a:chOff x="474134" y="1871134"/>
            <a:chExt cx="5474811" cy="378460"/>
          </a:xfrm>
        </p:grpSpPr>
        <p:graphicFrame>
          <p:nvGraphicFramePr>
            <p:cNvPr id="24" name="Объект 4"/>
            <p:cNvGraphicFramePr>
              <a:graphicFrameLocks/>
            </p:cNvGraphicFramePr>
            <p:nvPr userDrawn="1"/>
          </p:nvGraphicFramePr>
          <p:xfrm>
            <a:off x="474663" y="1878754"/>
            <a:ext cx="5474282" cy="370840"/>
          </p:xfrm>
          <a:graphic>
            <a:graphicData uri="http://schemas.openxmlformats.org/drawingml/2006/table">
              <a:tbl>
                <a:tblPr firstRow="1" bandRow="1">
                  <a:tableStyleId>{2D5ABB26-0587-4C30-8999-92F81FD0307C}</a:tableStyleId>
                </a:tblPr>
                <a:tblGrid>
                  <a:gridCol w="5474282">
                    <a:extLst>
                      <a:ext uri="{9D8B030D-6E8A-4147-A177-3AD203B41FA5}">
                        <a16:colId xmlns="" xmlns:a16="http://schemas.microsoft.com/office/drawing/2014/main" val="20000"/>
                      </a:ext>
                    </a:extLst>
                  </a:gridCol>
                </a:tblGrid>
                <a:tr h="370840">
                  <a:tc>
                    <a:txBody>
                      <a:bodyPr/>
                      <a:lstStyle/>
                      <a:p>
                        <a:endParaRPr lang="ru-RU" sz="1200" b="1" i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Formular" charset="0"/>
                          <a:cs typeface="Arial" panose="020B0604020202020204" pitchFamily="34" charset="0"/>
                        </a:endParaRPr>
                      </a:p>
                    </a:txBody>
                    <a:tcPr marL="180000" marR="0" marT="108000" marB="0">
                      <a:lnT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</a:tcPr>
                  </a:tc>
                  <a:extLst>
                    <a:ext uri="{0D108BD9-81ED-4DB2-BD59-A6C34878D82A}">
                      <a16:rowId xmlns="" xmlns:a16="http://schemas.microsoft.com/office/drawing/2014/main" val="10000"/>
                    </a:ext>
                  </a:extLst>
                </a:tr>
              </a:tbl>
            </a:graphicData>
          </a:graphic>
        </p:graphicFrame>
        <p:sp>
          <p:nvSpPr>
            <p:cNvPr id="31" name="Прямоугольный треугольник 30"/>
            <p:cNvSpPr/>
            <p:nvPr userDrawn="1"/>
          </p:nvSpPr>
          <p:spPr>
            <a:xfrm rot="5400000">
              <a:off x="474134" y="1871134"/>
              <a:ext cx="160020" cy="16002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anose="020B0604020202020204" pitchFamily="34" charset="0"/>
              </a:endParaRPr>
            </a:p>
          </p:txBody>
        </p:sp>
      </p:grpSp>
      <p:sp>
        <p:nvSpPr>
          <p:cNvPr id="32" name="Текст 3"/>
          <p:cNvSpPr>
            <a:spLocks noGrp="1"/>
          </p:cNvSpPr>
          <p:nvPr>
            <p:ph type="body" sz="quarter" idx="20" hasCustomPrompt="1"/>
          </p:nvPr>
        </p:nvSpPr>
        <p:spPr>
          <a:xfrm>
            <a:off x="615844" y="3274034"/>
            <a:ext cx="2552700" cy="1661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2B3E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CHART TITLE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1014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-2-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75583"/>
            <a:ext cx="7886700" cy="33239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3899" y="219075"/>
            <a:ext cx="404813" cy="1384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900" b="1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A11743-CD6B-584A-AECD-F628746E6AD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аблица 6"/>
          <p:cNvSpPr>
            <a:spLocks noGrp="1"/>
          </p:cNvSpPr>
          <p:nvPr>
            <p:ph type="tbl" sz="quarter" idx="10"/>
          </p:nvPr>
        </p:nvSpPr>
        <p:spPr>
          <a:xfrm>
            <a:off x="457200" y="1704975"/>
            <a:ext cx="8291513" cy="2667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Вставка таблицы</a:t>
            </a:r>
          </a:p>
        </p:txBody>
      </p:sp>
      <p:sp>
        <p:nvSpPr>
          <p:cNvPr id="20" name="Таблица 6"/>
          <p:cNvSpPr>
            <a:spLocks noGrp="1"/>
          </p:cNvSpPr>
          <p:nvPr>
            <p:ph type="tbl" sz="quarter" idx="11"/>
          </p:nvPr>
        </p:nvSpPr>
        <p:spPr>
          <a:xfrm>
            <a:off x="457200" y="4743450"/>
            <a:ext cx="8291513" cy="1800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Вставка таблицы</a:t>
            </a:r>
          </a:p>
        </p:txBody>
      </p:sp>
      <p:sp>
        <p:nvSpPr>
          <p:cNvPr id="9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007982"/>
            <a:ext cx="7886700" cy="33239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>
                <a:solidFill>
                  <a:srgbClr val="FF9E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867614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-1-table-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75583"/>
            <a:ext cx="7886700" cy="33239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3899" y="219075"/>
            <a:ext cx="404813" cy="1384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900" b="1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A11743-CD6B-584A-AECD-F628746E6AD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Таблица 6"/>
          <p:cNvSpPr>
            <a:spLocks noGrp="1"/>
          </p:cNvSpPr>
          <p:nvPr>
            <p:ph type="tbl" sz="quarter" idx="11"/>
          </p:nvPr>
        </p:nvSpPr>
        <p:spPr>
          <a:xfrm>
            <a:off x="457200" y="1672780"/>
            <a:ext cx="8291513" cy="4870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Вставка таблицы</a:t>
            </a:r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007982"/>
            <a:ext cx="7886700" cy="33239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>
                <a:solidFill>
                  <a:srgbClr val="FF9E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949076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-4-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75583"/>
            <a:ext cx="7886700" cy="33239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3899" y="219075"/>
            <a:ext cx="404813" cy="1384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900" b="1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A11743-CD6B-584A-AECD-F628746E6AD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2"/>
          </p:nvPr>
        </p:nvSpPr>
        <p:spPr>
          <a:xfrm>
            <a:off x="457200" y="2238375"/>
            <a:ext cx="3971925" cy="1895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Вставка диаграммы</a:t>
            </a:r>
          </a:p>
        </p:txBody>
      </p:sp>
      <p:sp>
        <p:nvSpPr>
          <p:cNvPr id="9" name="Диаграмма 4"/>
          <p:cNvSpPr>
            <a:spLocks noGrp="1"/>
          </p:cNvSpPr>
          <p:nvPr>
            <p:ph type="chart" sz="quarter" idx="13"/>
          </p:nvPr>
        </p:nvSpPr>
        <p:spPr>
          <a:xfrm>
            <a:off x="4686300" y="2238375"/>
            <a:ext cx="3971925" cy="1895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Вставка диаграммы</a:t>
            </a:r>
          </a:p>
        </p:txBody>
      </p:sp>
      <p:sp>
        <p:nvSpPr>
          <p:cNvPr id="10" name="Диаграмма 4"/>
          <p:cNvSpPr>
            <a:spLocks noGrp="1"/>
          </p:cNvSpPr>
          <p:nvPr>
            <p:ph type="chart" sz="quarter" idx="14"/>
          </p:nvPr>
        </p:nvSpPr>
        <p:spPr>
          <a:xfrm>
            <a:off x="4686299" y="4685935"/>
            <a:ext cx="3971925" cy="1895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Вставка диаграммы</a:t>
            </a:r>
          </a:p>
        </p:txBody>
      </p:sp>
      <p:sp>
        <p:nvSpPr>
          <p:cNvPr id="11" name="Диаграмма 4"/>
          <p:cNvSpPr>
            <a:spLocks noGrp="1"/>
          </p:cNvSpPr>
          <p:nvPr>
            <p:ph type="chart" sz="quarter" idx="15"/>
          </p:nvPr>
        </p:nvSpPr>
        <p:spPr>
          <a:xfrm>
            <a:off x="457199" y="4685935"/>
            <a:ext cx="3971925" cy="1895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Вставка диаграммы</a:t>
            </a:r>
          </a:p>
        </p:txBody>
      </p:sp>
      <p:sp>
        <p:nvSpPr>
          <p:cNvPr id="33" name="Текст 6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1007982"/>
            <a:ext cx="7886700" cy="33239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>
                <a:solidFill>
                  <a:srgbClr val="FF9E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grpSp>
        <p:nvGrpSpPr>
          <p:cNvPr id="34" name="Группа 33"/>
          <p:cNvGrpSpPr/>
          <p:nvPr userDrawn="1"/>
        </p:nvGrpSpPr>
        <p:grpSpPr>
          <a:xfrm>
            <a:off x="458258" y="1848655"/>
            <a:ext cx="3970867" cy="378460"/>
            <a:chOff x="474134" y="1871134"/>
            <a:chExt cx="3970867" cy="378460"/>
          </a:xfrm>
        </p:grpSpPr>
        <p:graphicFrame>
          <p:nvGraphicFramePr>
            <p:cNvPr id="35" name="Объект 4"/>
            <p:cNvGraphicFramePr>
              <a:graphicFrameLocks/>
            </p:cNvGraphicFramePr>
            <p:nvPr userDrawn="1"/>
          </p:nvGraphicFramePr>
          <p:xfrm>
            <a:off x="474663" y="1878754"/>
            <a:ext cx="3970338" cy="370840"/>
          </p:xfrm>
          <a:graphic>
            <a:graphicData uri="http://schemas.openxmlformats.org/drawingml/2006/table">
              <a:tbl>
                <a:tblPr firstRow="1" bandRow="1">
                  <a:tableStyleId>{2D5ABB26-0587-4C30-8999-92F81FD0307C}</a:tableStyleId>
                </a:tblPr>
                <a:tblGrid>
                  <a:gridCol w="3970338">
                    <a:extLst>
                      <a:ext uri="{9D8B030D-6E8A-4147-A177-3AD203B41FA5}">
                        <a16:colId xmlns="" xmlns:a16="http://schemas.microsoft.com/office/drawing/2014/main" val="20000"/>
                      </a:ext>
                    </a:extLst>
                  </a:gridCol>
                </a:tblGrid>
                <a:tr h="370840">
                  <a:tc>
                    <a:txBody>
                      <a:bodyPr/>
                      <a:lstStyle/>
                      <a:p>
                        <a:endParaRPr lang="ru-RU" sz="1200" b="1" i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Formular" charset="0"/>
                          <a:cs typeface="Arial" panose="020B0604020202020204" pitchFamily="34" charset="0"/>
                        </a:endParaRPr>
                      </a:p>
                    </a:txBody>
                    <a:tcPr marL="180000" marR="0" marT="108000" marB="0">
                      <a:lnT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</a:tcPr>
                  </a:tc>
                  <a:extLst>
                    <a:ext uri="{0D108BD9-81ED-4DB2-BD59-A6C34878D82A}">
                      <a16:rowId xmlns="" xmlns:a16="http://schemas.microsoft.com/office/drawing/2014/main" val="10000"/>
                    </a:ext>
                  </a:extLst>
                </a:tr>
              </a:tbl>
            </a:graphicData>
          </a:graphic>
        </p:graphicFrame>
        <p:sp>
          <p:nvSpPr>
            <p:cNvPr id="36" name="Прямоугольный треугольник 35"/>
            <p:cNvSpPr/>
            <p:nvPr userDrawn="1"/>
          </p:nvSpPr>
          <p:spPr>
            <a:xfrm rot="5400000">
              <a:off x="474134" y="1871134"/>
              <a:ext cx="160020" cy="16002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anose="020B0604020202020204" pitchFamily="34" charset="0"/>
              </a:endParaRPr>
            </a:p>
          </p:txBody>
        </p:sp>
      </p:grpSp>
      <p:sp>
        <p:nvSpPr>
          <p:cNvPr id="37" name="Текст 3"/>
          <p:cNvSpPr>
            <a:spLocks noGrp="1"/>
          </p:cNvSpPr>
          <p:nvPr>
            <p:ph type="body" sz="quarter" idx="21" hasCustomPrompt="1"/>
          </p:nvPr>
        </p:nvSpPr>
        <p:spPr>
          <a:xfrm>
            <a:off x="616902" y="1953044"/>
            <a:ext cx="2552700" cy="1661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2B3E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CHART TITLE</a:t>
            </a:r>
            <a:endParaRPr lang="ru-RU" dirty="0"/>
          </a:p>
        </p:txBody>
      </p:sp>
      <p:grpSp>
        <p:nvGrpSpPr>
          <p:cNvPr id="38" name="Группа 37"/>
          <p:cNvGrpSpPr/>
          <p:nvPr userDrawn="1"/>
        </p:nvGrpSpPr>
        <p:grpSpPr>
          <a:xfrm>
            <a:off x="4674656" y="1856275"/>
            <a:ext cx="4074056" cy="378460"/>
            <a:chOff x="474134" y="1871134"/>
            <a:chExt cx="4074056" cy="378460"/>
          </a:xfrm>
        </p:grpSpPr>
        <p:graphicFrame>
          <p:nvGraphicFramePr>
            <p:cNvPr id="39" name="Объект 4"/>
            <p:cNvGraphicFramePr>
              <a:graphicFrameLocks/>
            </p:cNvGraphicFramePr>
            <p:nvPr userDrawn="1"/>
          </p:nvGraphicFramePr>
          <p:xfrm>
            <a:off x="474663" y="1878754"/>
            <a:ext cx="4073527" cy="370840"/>
          </p:xfrm>
          <a:graphic>
            <a:graphicData uri="http://schemas.openxmlformats.org/drawingml/2006/table">
              <a:tbl>
                <a:tblPr firstRow="1" bandRow="1">
                  <a:tableStyleId>{2D5ABB26-0587-4C30-8999-92F81FD0307C}</a:tableStyleId>
                </a:tblPr>
                <a:tblGrid>
                  <a:gridCol w="4073527">
                    <a:extLst>
                      <a:ext uri="{9D8B030D-6E8A-4147-A177-3AD203B41FA5}">
                        <a16:colId xmlns="" xmlns:a16="http://schemas.microsoft.com/office/drawing/2014/main" val="20000"/>
                      </a:ext>
                    </a:extLst>
                  </a:gridCol>
                </a:tblGrid>
                <a:tr h="370840">
                  <a:tc>
                    <a:txBody>
                      <a:bodyPr/>
                      <a:lstStyle/>
                      <a:p>
                        <a:endParaRPr lang="ru-RU" sz="1200" b="1" i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Formular" charset="0"/>
                          <a:cs typeface="Arial" panose="020B0604020202020204" pitchFamily="34" charset="0"/>
                        </a:endParaRPr>
                      </a:p>
                    </a:txBody>
                    <a:tcPr marL="180000" marR="0" marT="108000" marB="0">
                      <a:lnT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</a:tcPr>
                  </a:tc>
                  <a:extLst>
                    <a:ext uri="{0D108BD9-81ED-4DB2-BD59-A6C34878D82A}">
                      <a16:rowId xmlns="" xmlns:a16="http://schemas.microsoft.com/office/drawing/2014/main" val="10000"/>
                    </a:ext>
                  </a:extLst>
                </a:tr>
              </a:tbl>
            </a:graphicData>
          </a:graphic>
        </p:graphicFrame>
        <p:sp>
          <p:nvSpPr>
            <p:cNvPr id="40" name="Прямоугольный треугольник 39"/>
            <p:cNvSpPr/>
            <p:nvPr userDrawn="1"/>
          </p:nvSpPr>
          <p:spPr>
            <a:xfrm rot="5400000">
              <a:off x="474134" y="1871134"/>
              <a:ext cx="160020" cy="16002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anose="020B0604020202020204" pitchFamily="34" charset="0"/>
              </a:endParaRPr>
            </a:p>
          </p:txBody>
        </p:sp>
      </p:grpSp>
      <p:sp>
        <p:nvSpPr>
          <p:cNvPr id="41" name="Текст 3"/>
          <p:cNvSpPr>
            <a:spLocks noGrp="1"/>
          </p:cNvSpPr>
          <p:nvPr>
            <p:ph type="body" sz="quarter" idx="22" hasCustomPrompt="1"/>
          </p:nvPr>
        </p:nvSpPr>
        <p:spPr>
          <a:xfrm>
            <a:off x="4833300" y="1960664"/>
            <a:ext cx="2552700" cy="1661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2B3E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CHART TITLE</a:t>
            </a:r>
            <a:endParaRPr lang="ru-RU" dirty="0"/>
          </a:p>
        </p:txBody>
      </p:sp>
      <p:grpSp>
        <p:nvGrpSpPr>
          <p:cNvPr id="42" name="Группа 41"/>
          <p:cNvGrpSpPr/>
          <p:nvPr userDrawn="1"/>
        </p:nvGrpSpPr>
        <p:grpSpPr>
          <a:xfrm>
            <a:off x="458787" y="4363550"/>
            <a:ext cx="3970337" cy="378460"/>
            <a:chOff x="474134" y="1871134"/>
            <a:chExt cx="3970337" cy="378460"/>
          </a:xfrm>
        </p:grpSpPr>
        <p:graphicFrame>
          <p:nvGraphicFramePr>
            <p:cNvPr id="43" name="Объект 4"/>
            <p:cNvGraphicFramePr>
              <a:graphicFrameLocks/>
            </p:cNvGraphicFramePr>
            <p:nvPr userDrawn="1"/>
          </p:nvGraphicFramePr>
          <p:xfrm>
            <a:off x="474663" y="1878754"/>
            <a:ext cx="3969808" cy="370840"/>
          </p:xfrm>
          <a:graphic>
            <a:graphicData uri="http://schemas.openxmlformats.org/drawingml/2006/table">
              <a:tbl>
                <a:tblPr firstRow="1" bandRow="1">
                  <a:tableStyleId>{2D5ABB26-0587-4C30-8999-92F81FD0307C}</a:tableStyleId>
                </a:tblPr>
                <a:tblGrid>
                  <a:gridCol w="3969808">
                    <a:extLst>
                      <a:ext uri="{9D8B030D-6E8A-4147-A177-3AD203B41FA5}">
                        <a16:colId xmlns="" xmlns:a16="http://schemas.microsoft.com/office/drawing/2014/main" val="20000"/>
                      </a:ext>
                    </a:extLst>
                  </a:gridCol>
                </a:tblGrid>
                <a:tr h="370840">
                  <a:tc>
                    <a:txBody>
                      <a:bodyPr/>
                      <a:lstStyle/>
                      <a:p>
                        <a:endParaRPr lang="ru-RU" sz="1200" b="1" i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Formular" charset="0"/>
                          <a:cs typeface="Arial" panose="020B0604020202020204" pitchFamily="34" charset="0"/>
                        </a:endParaRPr>
                      </a:p>
                    </a:txBody>
                    <a:tcPr marL="180000" marR="0" marT="108000" marB="0">
                      <a:lnT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</a:tcPr>
                  </a:tc>
                  <a:extLst>
                    <a:ext uri="{0D108BD9-81ED-4DB2-BD59-A6C34878D82A}">
                      <a16:rowId xmlns="" xmlns:a16="http://schemas.microsoft.com/office/drawing/2014/main" val="10000"/>
                    </a:ext>
                  </a:extLst>
                </a:tr>
              </a:tbl>
            </a:graphicData>
          </a:graphic>
        </p:graphicFrame>
        <p:sp>
          <p:nvSpPr>
            <p:cNvPr id="44" name="Прямоугольный треугольник 43"/>
            <p:cNvSpPr/>
            <p:nvPr userDrawn="1"/>
          </p:nvSpPr>
          <p:spPr>
            <a:xfrm rot="5400000">
              <a:off x="474134" y="1871134"/>
              <a:ext cx="160020" cy="16002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anose="020B0604020202020204" pitchFamily="34" charset="0"/>
              </a:endParaRPr>
            </a:p>
          </p:txBody>
        </p:sp>
      </p:grpSp>
      <p:sp>
        <p:nvSpPr>
          <p:cNvPr id="45" name="Текст 3"/>
          <p:cNvSpPr>
            <a:spLocks noGrp="1"/>
          </p:cNvSpPr>
          <p:nvPr>
            <p:ph type="body" sz="quarter" idx="23" hasCustomPrompt="1"/>
          </p:nvPr>
        </p:nvSpPr>
        <p:spPr>
          <a:xfrm>
            <a:off x="617431" y="4467939"/>
            <a:ext cx="2552700" cy="1661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2B3E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CHART TITLE</a:t>
            </a:r>
            <a:endParaRPr lang="ru-RU" dirty="0"/>
          </a:p>
        </p:txBody>
      </p:sp>
      <p:grpSp>
        <p:nvGrpSpPr>
          <p:cNvPr id="46" name="Группа 45"/>
          <p:cNvGrpSpPr/>
          <p:nvPr userDrawn="1"/>
        </p:nvGrpSpPr>
        <p:grpSpPr>
          <a:xfrm>
            <a:off x="4674656" y="4363550"/>
            <a:ext cx="4074056" cy="378460"/>
            <a:chOff x="474134" y="1871134"/>
            <a:chExt cx="4074056" cy="378460"/>
          </a:xfrm>
        </p:grpSpPr>
        <p:graphicFrame>
          <p:nvGraphicFramePr>
            <p:cNvPr id="47" name="Объект 4"/>
            <p:cNvGraphicFramePr>
              <a:graphicFrameLocks/>
            </p:cNvGraphicFramePr>
            <p:nvPr userDrawn="1"/>
          </p:nvGraphicFramePr>
          <p:xfrm>
            <a:off x="474663" y="1878754"/>
            <a:ext cx="4073527" cy="370840"/>
          </p:xfrm>
          <a:graphic>
            <a:graphicData uri="http://schemas.openxmlformats.org/drawingml/2006/table">
              <a:tbl>
                <a:tblPr firstRow="1" bandRow="1">
                  <a:tableStyleId>{2D5ABB26-0587-4C30-8999-92F81FD0307C}</a:tableStyleId>
                </a:tblPr>
                <a:tblGrid>
                  <a:gridCol w="4073527">
                    <a:extLst>
                      <a:ext uri="{9D8B030D-6E8A-4147-A177-3AD203B41FA5}">
                        <a16:colId xmlns="" xmlns:a16="http://schemas.microsoft.com/office/drawing/2014/main" val="20000"/>
                      </a:ext>
                    </a:extLst>
                  </a:gridCol>
                </a:tblGrid>
                <a:tr h="370840">
                  <a:tc>
                    <a:txBody>
                      <a:bodyPr/>
                      <a:lstStyle/>
                      <a:p>
                        <a:endParaRPr lang="ru-RU" sz="1200" b="1" i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Formular" charset="0"/>
                          <a:cs typeface="Arial" panose="020B0604020202020204" pitchFamily="34" charset="0"/>
                        </a:endParaRPr>
                      </a:p>
                    </a:txBody>
                    <a:tcPr marL="180000" marR="0" marT="108000" marB="0">
                      <a:lnT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</a:tcPr>
                  </a:tc>
                  <a:extLst>
                    <a:ext uri="{0D108BD9-81ED-4DB2-BD59-A6C34878D82A}">
                      <a16:rowId xmlns="" xmlns:a16="http://schemas.microsoft.com/office/drawing/2014/main" val="10000"/>
                    </a:ext>
                  </a:extLst>
                </a:tr>
              </a:tbl>
            </a:graphicData>
          </a:graphic>
        </p:graphicFrame>
        <p:sp>
          <p:nvSpPr>
            <p:cNvPr id="48" name="Прямоугольный треугольник 47"/>
            <p:cNvSpPr/>
            <p:nvPr userDrawn="1"/>
          </p:nvSpPr>
          <p:spPr>
            <a:xfrm rot="5400000">
              <a:off x="474134" y="1871134"/>
              <a:ext cx="160020" cy="16002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anose="020B0604020202020204" pitchFamily="34" charset="0"/>
              </a:endParaRPr>
            </a:p>
          </p:txBody>
        </p:sp>
      </p:grpSp>
      <p:sp>
        <p:nvSpPr>
          <p:cNvPr id="49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833300" y="4467939"/>
            <a:ext cx="2552700" cy="1661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2B3E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CHART TITLE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726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1743-CD6B-584A-AECD-F628746E6AD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75583"/>
            <a:ext cx="7886700" cy="33239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5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007982"/>
            <a:ext cx="7886700" cy="33239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>
                <a:solidFill>
                  <a:srgbClr val="FF9E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9234436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4200"/>
            <a:ext cx="2651125" cy="4673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"/>
              </a:lnSpc>
              <a:spcBef>
                <a:spcPts val="0"/>
              </a:spcBef>
              <a:spcAft>
                <a:spcPts val="900"/>
              </a:spcAft>
              <a:buFont typeface="Arial" charset="0"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0"/>
            <a:r>
              <a:rPr lang="ru-RU" dirty="0"/>
              <a:t>Второй уровень</a:t>
            </a:r>
          </a:p>
          <a:p>
            <a:pPr lvl="0"/>
            <a:r>
              <a:rPr lang="ru-RU" dirty="0"/>
              <a:t>Третий уровень</a:t>
            </a:r>
          </a:p>
          <a:p>
            <a:pPr lvl="0"/>
            <a:r>
              <a:rPr lang="ru-RU" dirty="0"/>
              <a:t>Четвертый уровень</a:t>
            </a:r>
          </a:p>
          <a:p>
            <a:pPr lvl="0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3899" y="219075"/>
            <a:ext cx="404813" cy="1384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900" b="1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A11743-CD6B-584A-AECD-F628746E6AD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75583"/>
            <a:ext cx="7886700" cy="33239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6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007982"/>
            <a:ext cx="7886700" cy="33239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>
                <a:solidFill>
                  <a:srgbClr val="FF9E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5319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-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0" y="0"/>
            <a:ext cx="770466" cy="6858000"/>
          </a:xfrm>
          <a:prstGeom prst="rect">
            <a:avLst/>
          </a:prstGeom>
          <a:solidFill>
            <a:srgbClr val="2B3E6A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-1" y="1095376"/>
            <a:ext cx="8277226" cy="4954636"/>
          </a:xfrm>
          <a:prstGeom prst="rect">
            <a:avLst/>
          </a:prstGeom>
        </p:spPr>
        <p:txBody>
          <a:bodyPr/>
          <a:lstStyle>
            <a:lvl1pPr marL="0" indent="0">
              <a:buFont typeface="Arial" charset="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050011"/>
            <a:ext cx="9144000" cy="835074"/>
          </a:xfrm>
          <a:prstGeom prst="rect">
            <a:avLst/>
          </a:prstGeom>
          <a:solidFill>
            <a:srgbClr val="F89A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1095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26" y="241644"/>
            <a:ext cx="2168515" cy="658427"/>
          </a:xfrm>
          <a:prstGeom prst="rect">
            <a:avLst/>
          </a:prstGeom>
        </p:spPr>
      </p:pic>
      <p:sp>
        <p:nvSpPr>
          <p:cNvPr id="16" name="Текст 15"/>
          <p:cNvSpPr>
            <a:spLocks noGrp="1"/>
          </p:cNvSpPr>
          <p:nvPr>
            <p:ph type="body" sz="quarter" idx="15" hasCustomPrompt="1"/>
          </p:nvPr>
        </p:nvSpPr>
        <p:spPr>
          <a:xfrm>
            <a:off x="5572126" y="6329048"/>
            <a:ext cx="2381250" cy="27699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8277225" y="-9029"/>
            <a:ext cx="866775" cy="6894114"/>
          </a:xfrm>
          <a:prstGeom prst="rect">
            <a:avLst/>
          </a:prstGeom>
          <a:solidFill>
            <a:srgbClr val="2A3D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16" hasCustomPrompt="1"/>
          </p:nvPr>
        </p:nvSpPr>
        <p:spPr>
          <a:xfrm>
            <a:off x="1" y="2846980"/>
            <a:ext cx="4991099" cy="249299"/>
          </a:xfrm>
          <a:prstGeom prst="rect">
            <a:avLst/>
          </a:prstGeom>
          <a:solidFill>
            <a:srgbClr val="2A3D6B">
              <a:alpha val="60000"/>
            </a:srgbClr>
          </a:solidFill>
        </p:spPr>
        <p:txBody>
          <a:bodyPr/>
          <a:lstStyle>
            <a:lvl1pPr marL="542925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581149"/>
            <a:ext cx="4991100" cy="1247775"/>
          </a:xfrm>
          <a:prstGeom prst="rect">
            <a:avLst/>
          </a:prstGeom>
          <a:solidFill>
            <a:srgbClr val="2A3D6B">
              <a:alpha val="60000"/>
            </a:srgbClr>
          </a:solidFill>
        </p:spPr>
        <p:txBody>
          <a:bodyPr/>
          <a:lstStyle>
            <a:lvl1pPr marL="542925" indent="0">
              <a:buNone/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8959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-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-2" y="0"/>
            <a:ext cx="9144001" cy="6858000"/>
          </a:xfrm>
          <a:prstGeom prst="rect">
            <a:avLst/>
          </a:prstGeom>
        </p:spPr>
        <p:txBody>
          <a:bodyPr/>
          <a:lstStyle>
            <a:lvl1pPr marL="0" indent="0">
              <a:buFont typeface="Arial" charset="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1095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0" y="0"/>
            <a:ext cx="770466" cy="6858000"/>
          </a:xfrm>
          <a:prstGeom prst="rect">
            <a:avLst/>
          </a:prstGeom>
          <a:solidFill>
            <a:srgbClr val="2B3E6A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1581149"/>
            <a:ext cx="5648325" cy="682101"/>
          </a:xfrm>
          <a:prstGeom prst="rect">
            <a:avLst/>
          </a:prstGeom>
          <a:solidFill>
            <a:srgbClr val="2A3D6B">
              <a:alpha val="60000"/>
            </a:srgbClr>
          </a:solidFill>
        </p:spPr>
        <p:txBody>
          <a:bodyPr lIns="252000" tIns="72000">
            <a:noAutofit/>
          </a:bodyPr>
          <a:lstStyle>
            <a:lvl1pPr marL="361950" indent="0">
              <a:buNone/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444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2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75583"/>
            <a:ext cx="7886700" cy="332399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61910"/>
            <a:ext cx="3695700" cy="1980029"/>
          </a:xfrm>
          <a:prstGeom prst="rect">
            <a:avLst/>
          </a:prstGeom>
        </p:spPr>
        <p:txBody>
          <a:bodyPr/>
          <a:lstStyle>
            <a:lvl1pPr>
              <a:spcAft>
                <a:spcPts val="1200"/>
              </a:spcAft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Aft>
                <a:spcPts val="1200"/>
              </a:spcAft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Aft>
                <a:spcPts val="1200"/>
              </a:spcAft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1200"/>
              </a:spcAft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1200"/>
              </a:spcAft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3012" y="1861910"/>
            <a:ext cx="3695700" cy="1980029"/>
          </a:xfrm>
          <a:prstGeom prst="rect">
            <a:avLst/>
          </a:prstGeom>
        </p:spPr>
        <p:txBody>
          <a:bodyPr/>
          <a:lstStyle>
            <a:lvl1pPr>
              <a:spcAft>
                <a:spcPts val="1200"/>
              </a:spcAft>
              <a:defRPr lang="ru-RU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spcAft>
                <a:spcPts val="1200"/>
              </a:spcAft>
              <a:defRPr lang="ru-RU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spcAft>
                <a:spcPts val="1200"/>
              </a:spcAft>
              <a:defRPr lang="ru-RU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1200"/>
              </a:spcAft>
              <a:defRPr lang="ru-RU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1200"/>
              </a:spcAft>
              <a:defRPr lang="en-US" sz="1600" kern="1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1743-CD6B-584A-AECD-F628746E6ADE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007982"/>
            <a:ext cx="7886700" cy="33239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>
                <a:solidFill>
                  <a:srgbClr val="FF9E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701016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1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70" y="676275"/>
            <a:ext cx="7886700" cy="332399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70" y="1854200"/>
            <a:ext cx="8293042" cy="172354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0"/>
              </a:spcBef>
              <a:spcAft>
                <a:spcPts val="1200"/>
              </a:spcAft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0"/>
              </a:spcBef>
              <a:spcAft>
                <a:spcPts val="1200"/>
              </a:spcAft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1743-CD6B-584A-AECD-F628746E6ADE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007982"/>
            <a:ext cx="7886700" cy="33239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>
                <a:solidFill>
                  <a:srgbClr val="FF9E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286835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1743-CD6B-584A-AECD-F628746E6AD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512614" y="1879045"/>
            <a:ext cx="993997" cy="99518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927077" y="1879045"/>
            <a:ext cx="993997" cy="995187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3332015" y="1879045"/>
            <a:ext cx="993997" cy="995187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4743175" y="1879045"/>
            <a:ext cx="993997" cy="995187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6153003" y="1879045"/>
            <a:ext cx="993997" cy="995187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564290" y="1879045"/>
            <a:ext cx="993997" cy="995187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512614" y="4630143"/>
            <a:ext cx="993997" cy="995187"/>
          </a:xfrm>
          <a:prstGeom prst="rect">
            <a:avLst/>
          </a:prstGeom>
          <a:solidFill>
            <a:schemeClr val="tx2"/>
          </a:soli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1927077" y="4630143"/>
            <a:ext cx="993997" cy="995187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3332015" y="4630143"/>
            <a:ext cx="993997" cy="995187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38" name="Рисунок 37"/>
          <p:cNvSpPr>
            <a:spLocks noGrp="1"/>
          </p:cNvSpPr>
          <p:nvPr>
            <p:ph type="pic" sz="quarter" idx="13"/>
          </p:nvPr>
        </p:nvSpPr>
        <p:spPr>
          <a:xfrm>
            <a:off x="465327" y="1820135"/>
            <a:ext cx="987345" cy="990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39" name="Рисунок 37"/>
          <p:cNvSpPr>
            <a:spLocks noGrp="1"/>
          </p:cNvSpPr>
          <p:nvPr>
            <p:ph type="pic" sz="quarter" idx="14"/>
          </p:nvPr>
        </p:nvSpPr>
        <p:spPr>
          <a:xfrm>
            <a:off x="1876372" y="1820135"/>
            <a:ext cx="987345" cy="990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0" name="Рисунок 37"/>
          <p:cNvSpPr>
            <a:spLocks noGrp="1"/>
          </p:cNvSpPr>
          <p:nvPr>
            <p:ph type="pic" sz="quarter" idx="15"/>
          </p:nvPr>
        </p:nvSpPr>
        <p:spPr>
          <a:xfrm>
            <a:off x="3282084" y="1820135"/>
            <a:ext cx="987345" cy="990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1" name="Рисунок 37"/>
          <p:cNvSpPr>
            <a:spLocks noGrp="1"/>
          </p:cNvSpPr>
          <p:nvPr>
            <p:ph type="pic" sz="quarter" idx="16"/>
          </p:nvPr>
        </p:nvSpPr>
        <p:spPr>
          <a:xfrm>
            <a:off x="4687761" y="1820135"/>
            <a:ext cx="987345" cy="990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2" name="Рисунок 37"/>
          <p:cNvSpPr>
            <a:spLocks noGrp="1"/>
          </p:cNvSpPr>
          <p:nvPr>
            <p:ph type="pic" sz="quarter" idx="17"/>
          </p:nvPr>
        </p:nvSpPr>
        <p:spPr>
          <a:xfrm>
            <a:off x="6097589" y="1820135"/>
            <a:ext cx="987345" cy="990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3" name="Рисунок 37"/>
          <p:cNvSpPr>
            <a:spLocks noGrp="1"/>
          </p:cNvSpPr>
          <p:nvPr>
            <p:ph type="pic" sz="quarter" idx="18"/>
          </p:nvPr>
        </p:nvSpPr>
        <p:spPr>
          <a:xfrm>
            <a:off x="7507417" y="1820135"/>
            <a:ext cx="987345" cy="990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4" name="Рисунок 37"/>
          <p:cNvSpPr>
            <a:spLocks noGrp="1"/>
          </p:cNvSpPr>
          <p:nvPr>
            <p:ph type="pic" sz="quarter" idx="19"/>
          </p:nvPr>
        </p:nvSpPr>
        <p:spPr>
          <a:xfrm>
            <a:off x="465327" y="4572000"/>
            <a:ext cx="987345" cy="990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5" name="Рисунок 37"/>
          <p:cNvSpPr>
            <a:spLocks noGrp="1"/>
          </p:cNvSpPr>
          <p:nvPr>
            <p:ph type="pic" sz="quarter" idx="20"/>
          </p:nvPr>
        </p:nvSpPr>
        <p:spPr>
          <a:xfrm>
            <a:off x="1876372" y="4572000"/>
            <a:ext cx="987345" cy="990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6" name="Рисунок 37"/>
          <p:cNvSpPr>
            <a:spLocks noGrp="1"/>
          </p:cNvSpPr>
          <p:nvPr>
            <p:ph type="pic" sz="quarter" idx="21"/>
          </p:nvPr>
        </p:nvSpPr>
        <p:spPr>
          <a:xfrm>
            <a:off x="3282084" y="4572000"/>
            <a:ext cx="987345" cy="990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50" name="Прямоугольник 49"/>
          <p:cNvSpPr/>
          <p:nvPr userDrawn="1"/>
        </p:nvSpPr>
        <p:spPr>
          <a:xfrm>
            <a:off x="4743175" y="4630143"/>
            <a:ext cx="993997" cy="995187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51" name="Рисунок 37"/>
          <p:cNvSpPr>
            <a:spLocks noGrp="1"/>
          </p:cNvSpPr>
          <p:nvPr>
            <p:ph type="pic" sz="quarter" idx="22"/>
          </p:nvPr>
        </p:nvSpPr>
        <p:spPr>
          <a:xfrm>
            <a:off x="4693244" y="4572000"/>
            <a:ext cx="987345" cy="990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52" name="Прямоугольник 51"/>
          <p:cNvSpPr/>
          <p:nvPr userDrawn="1"/>
        </p:nvSpPr>
        <p:spPr>
          <a:xfrm>
            <a:off x="6154335" y="4630143"/>
            <a:ext cx="993997" cy="995187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53" name="Рисунок 37"/>
          <p:cNvSpPr>
            <a:spLocks noGrp="1"/>
          </p:cNvSpPr>
          <p:nvPr>
            <p:ph type="pic" sz="quarter" idx="23"/>
          </p:nvPr>
        </p:nvSpPr>
        <p:spPr>
          <a:xfrm>
            <a:off x="6104404" y="4572000"/>
            <a:ext cx="987345" cy="990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54" name="Прямоугольник 53"/>
          <p:cNvSpPr/>
          <p:nvPr userDrawn="1"/>
        </p:nvSpPr>
        <p:spPr>
          <a:xfrm>
            <a:off x="7558806" y="4630143"/>
            <a:ext cx="993997" cy="995187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55" name="Рисунок 37"/>
          <p:cNvSpPr>
            <a:spLocks noGrp="1"/>
          </p:cNvSpPr>
          <p:nvPr>
            <p:ph type="pic" sz="quarter" idx="24"/>
          </p:nvPr>
        </p:nvSpPr>
        <p:spPr>
          <a:xfrm>
            <a:off x="7508875" y="4572000"/>
            <a:ext cx="987345" cy="990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57" name="Текст 56"/>
          <p:cNvSpPr>
            <a:spLocks noGrp="1"/>
          </p:cNvSpPr>
          <p:nvPr>
            <p:ph type="body" sz="quarter" idx="25"/>
          </p:nvPr>
        </p:nvSpPr>
        <p:spPr>
          <a:xfrm>
            <a:off x="457200" y="2976969"/>
            <a:ext cx="1243013" cy="106001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8" name="Текст 56"/>
          <p:cNvSpPr>
            <a:spLocks noGrp="1"/>
          </p:cNvSpPr>
          <p:nvPr>
            <p:ph type="body" sz="quarter" idx="26"/>
          </p:nvPr>
        </p:nvSpPr>
        <p:spPr>
          <a:xfrm>
            <a:off x="1865312" y="2976969"/>
            <a:ext cx="1243013" cy="106001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9" name="Текст 56"/>
          <p:cNvSpPr>
            <a:spLocks noGrp="1"/>
          </p:cNvSpPr>
          <p:nvPr>
            <p:ph type="body" sz="quarter" idx="27"/>
          </p:nvPr>
        </p:nvSpPr>
        <p:spPr>
          <a:xfrm>
            <a:off x="3273424" y="2976969"/>
            <a:ext cx="1243013" cy="106001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0" name="Текст 56"/>
          <p:cNvSpPr>
            <a:spLocks noGrp="1"/>
          </p:cNvSpPr>
          <p:nvPr>
            <p:ph type="body" sz="quarter" idx="28"/>
          </p:nvPr>
        </p:nvSpPr>
        <p:spPr>
          <a:xfrm>
            <a:off x="4686300" y="2976969"/>
            <a:ext cx="1243013" cy="106001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1" name="Текст 56"/>
          <p:cNvSpPr>
            <a:spLocks noGrp="1"/>
          </p:cNvSpPr>
          <p:nvPr>
            <p:ph type="body" sz="quarter" idx="29"/>
          </p:nvPr>
        </p:nvSpPr>
        <p:spPr>
          <a:xfrm>
            <a:off x="6096203" y="2976969"/>
            <a:ext cx="1243013" cy="106001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2" name="Текст 56"/>
          <p:cNvSpPr>
            <a:spLocks noGrp="1"/>
          </p:cNvSpPr>
          <p:nvPr>
            <p:ph type="body" sz="quarter" idx="30"/>
          </p:nvPr>
        </p:nvSpPr>
        <p:spPr>
          <a:xfrm>
            <a:off x="7513436" y="2976969"/>
            <a:ext cx="1243013" cy="106001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3" name="Текст 56"/>
          <p:cNvSpPr>
            <a:spLocks noGrp="1"/>
          </p:cNvSpPr>
          <p:nvPr>
            <p:ph type="body" sz="quarter" idx="31"/>
          </p:nvPr>
        </p:nvSpPr>
        <p:spPr>
          <a:xfrm>
            <a:off x="457200" y="5715000"/>
            <a:ext cx="1243013" cy="8128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4" name="Текст 56"/>
          <p:cNvSpPr>
            <a:spLocks noGrp="1"/>
          </p:cNvSpPr>
          <p:nvPr>
            <p:ph type="body" sz="quarter" idx="32"/>
          </p:nvPr>
        </p:nvSpPr>
        <p:spPr>
          <a:xfrm>
            <a:off x="1865312" y="5715000"/>
            <a:ext cx="1243013" cy="8128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5" name="Текст 56"/>
          <p:cNvSpPr>
            <a:spLocks noGrp="1"/>
          </p:cNvSpPr>
          <p:nvPr>
            <p:ph type="body" sz="quarter" idx="33"/>
          </p:nvPr>
        </p:nvSpPr>
        <p:spPr>
          <a:xfrm>
            <a:off x="3273424" y="5715000"/>
            <a:ext cx="1243013" cy="8128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6" name="Текст 56"/>
          <p:cNvSpPr>
            <a:spLocks noGrp="1"/>
          </p:cNvSpPr>
          <p:nvPr>
            <p:ph type="body" sz="quarter" idx="34"/>
          </p:nvPr>
        </p:nvSpPr>
        <p:spPr>
          <a:xfrm>
            <a:off x="4686300" y="5715000"/>
            <a:ext cx="1243013" cy="8128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7" name="Текст 56"/>
          <p:cNvSpPr>
            <a:spLocks noGrp="1"/>
          </p:cNvSpPr>
          <p:nvPr>
            <p:ph type="body" sz="quarter" idx="35"/>
          </p:nvPr>
        </p:nvSpPr>
        <p:spPr>
          <a:xfrm>
            <a:off x="6096203" y="5715000"/>
            <a:ext cx="1243013" cy="8128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8" name="Текст 56"/>
          <p:cNvSpPr>
            <a:spLocks noGrp="1"/>
          </p:cNvSpPr>
          <p:nvPr>
            <p:ph type="body" sz="quarter" idx="36"/>
          </p:nvPr>
        </p:nvSpPr>
        <p:spPr>
          <a:xfrm>
            <a:off x="7513436" y="5715000"/>
            <a:ext cx="1243013" cy="8128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7" name="Текст 6"/>
          <p:cNvSpPr>
            <a:spLocks noGrp="1"/>
          </p:cNvSpPr>
          <p:nvPr>
            <p:ph type="body" sz="quarter" idx="37" hasCustomPrompt="1"/>
          </p:nvPr>
        </p:nvSpPr>
        <p:spPr>
          <a:xfrm>
            <a:off x="457200" y="1007982"/>
            <a:ext cx="7886700" cy="33239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>
                <a:solidFill>
                  <a:srgbClr val="FF9E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607410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3-colomns-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3899" y="219075"/>
            <a:ext cx="404813" cy="1384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900" b="1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A11743-CD6B-584A-AECD-F628746E6AD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654523"/>
            <a:ext cx="2651125" cy="243656"/>
          </a:xfrm>
          <a:prstGeom prst="rect">
            <a:avLst/>
          </a:prstGeo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Blip>
                <a:blip r:embed="rId2"/>
              </a:buBlip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ormular Light" charset="0"/>
                <a:ea typeface="Formular Light" charset="0"/>
                <a:cs typeface="Formular Light" charset="0"/>
              </a:rPr>
              <a:t>Text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ormular Light" charset="0"/>
              <a:ea typeface="Formular Light" charset="0"/>
              <a:cs typeface="Formular Light" charset="0"/>
            </a:endParaRPr>
          </a:p>
        </p:txBody>
      </p:sp>
      <p:sp>
        <p:nvSpPr>
          <p:cNvPr id="12" name="Текст 10"/>
          <p:cNvSpPr>
            <a:spLocks noGrp="1"/>
          </p:cNvSpPr>
          <p:nvPr>
            <p:ph type="body" sz="quarter" idx="12" hasCustomPrompt="1"/>
          </p:nvPr>
        </p:nvSpPr>
        <p:spPr>
          <a:xfrm>
            <a:off x="3277393" y="2654524"/>
            <a:ext cx="2651125" cy="243656"/>
          </a:xfrm>
          <a:prstGeom prst="rect">
            <a:avLst/>
          </a:prstGeo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Blip>
                <a:blip r:embed="rId2"/>
              </a:buBlip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ormular Light" charset="0"/>
                <a:ea typeface="Formular Light" charset="0"/>
                <a:cs typeface="Formular Light" charset="0"/>
              </a:rPr>
              <a:t>Text</a:t>
            </a:r>
            <a:endParaRPr lang="ru-RU" dirty="0"/>
          </a:p>
        </p:txBody>
      </p:sp>
      <p:sp>
        <p:nvSpPr>
          <p:cNvPr id="13" name="Текст 10"/>
          <p:cNvSpPr>
            <a:spLocks noGrp="1"/>
          </p:cNvSpPr>
          <p:nvPr>
            <p:ph type="body" sz="quarter" idx="13" hasCustomPrompt="1"/>
          </p:nvPr>
        </p:nvSpPr>
        <p:spPr>
          <a:xfrm>
            <a:off x="6097587" y="2654524"/>
            <a:ext cx="2651125" cy="243656"/>
          </a:xfrm>
          <a:prstGeom prst="rect">
            <a:avLst/>
          </a:prstGeo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Blip>
                <a:blip r:embed="rId2"/>
              </a:buBlip>
              <a:tabLst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GB" sz="1400" b="1" dirty="0">
                <a:latin typeface="Formular Light" charset="0"/>
                <a:ea typeface="Formular Light" charset="0"/>
                <a:cs typeface="Formular Light" charset="0"/>
              </a:rPr>
              <a:t>Bold text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457199" y="1876071"/>
            <a:ext cx="2651125" cy="433553"/>
          </a:xfrm>
          <a:prstGeom prst="rect">
            <a:avLst/>
          </a:prstGeom>
          <a:solidFill>
            <a:srgbClr val="2B3E6A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HEAD</a:t>
            </a:r>
            <a:endParaRPr lang="ru-RU" dirty="0"/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3277393" y="1876071"/>
            <a:ext cx="2651125" cy="433553"/>
          </a:xfrm>
          <a:prstGeom prst="rect">
            <a:avLst/>
          </a:prstGeom>
          <a:solidFill>
            <a:srgbClr val="2B3E6A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HEAD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16" hasCustomPrompt="1"/>
          </p:nvPr>
        </p:nvSpPr>
        <p:spPr>
          <a:xfrm>
            <a:off x="6097587" y="1876071"/>
            <a:ext cx="2651125" cy="433553"/>
          </a:xfrm>
          <a:prstGeom prst="rect">
            <a:avLst/>
          </a:prstGeom>
          <a:solidFill>
            <a:srgbClr val="FF9E18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HEAD</a:t>
            </a:r>
            <a:endParaRPr lang="ru-RU" dirty="0"/>
          </a:p>
        </p:txBody>
      </p:sp>
      <p:sp>
        <p:nvSpPr>
          <p:cNvPr id="10" name="Текст 6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007982"/>
            <a:ext cx="7886700" cy="33239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>
                <a:solidFill>
                  <a:srgbClr val="FF9E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917404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-1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558874" y="1828801"/>
            <a:ext cx="8293026" cy="483003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3899" y="219075"/>
            <a:ext cx="404813" cy="1384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900" b="1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A11743-CD6B-584A-AECD-F628746E6AD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0"/>
          </p:nvPr>
        </p:nvSpPr>
        <p:spPr>
          <a:xfrm>
            <a:off x="457200" y="1709738"/>
            <a:ext cx="8291512" cy="48355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10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007982"/>
            <a:ext cx="7886700" cy="33239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>
                <a:solidFill>
                  <a:srgbClr val="FF9E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949354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-1-sc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3899" y="219075"/>
            <a:ext cx="404813" cy="1384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900" b="1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A11743-CD6B-584A-AECD-F628746E6AD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0"/>
          </p:nvPr>
        </p:nvSpPr>
        <p:spPr>
          <a:xfrm>
            <a:off x="457200" y="1709738"/>
            <a:ext cx="8291512" cy="48355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10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007982"/>
            <a:ext cx="7886700" cy="33239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>
                <a:solidFill>
                  <a:srgbClr val="FF9E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610990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75583"/>
            <a:ext cx="7886700" cy="3323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3899" y="219075"/>
            <a:ext cx="404813" cy="1384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900" b="1" i="0">
                <a:solidFill>
                  <a:schemeClr val="accent1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defRPr>
            </a:lvl1pPr>
          </a:lstStyle>
          <a:p>
            <a:fld id="{F7A11743-CD6B-584A-AECD-F628746E6ADE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23" name="Прямая соединительная линия 22"/>
          <p:cNvCxnSpPr/>
          <p:nvPr userDrawn="1"/>
        </p:nvCxnSpPr>
        <p:spPr>
          <a:xfrm>
            <a:off x="457200" y="393700"/>
            <a:ext cx="829151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Текст 10"/>
          <p:cNvSpPr txBox="1">
            <a:spLocks/>
          </p:cNvSpPr>
          <p:nvPr userDrawn="1"/>
        </p:nvSpPr>
        <p:spPr>
          <a:xfrm>
            <a:off x="457200" y="219075"/>
            <a:ext cx="4064000" cy="12465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900" kern="1200">
                <a:solidFill>
                  <a:schemeClr val="accent1"/>
                </a:solidFill>
                <a:latin typeface="Formular" charset="0"/>
                <a:ea typeface="Formular" charset="0"/>
                <a:cs typeface="Formular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800" kern="1200">
                <a:solidFill>
                  <a:schemeClr val="accent1"/>
                </a:solidFill>
                <a:latin typeface="Formular" charset="0"/>
                <a:ea typeface="Formular" charset="0"/>
                <a:cs typeface="Formular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800" kern="1200">
                <a:solidFill>
                  <a:schemeClr val="accent1"/>
                </a:solidFill>
                <a:latin typeface="Formular" charset="0"/>
                <a:ea typeface="Formular" charset="0"/>
                <a:cs typeface="Formular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800" kern="1200">
                <a:solidFill>
                  <a:schemeClr val="accent1"/>
                </a:solidFill>
                <a:latin typeface="Formular" charset="0"/>
                <a:ea typeface="Formular" charset="0"/>
                <a:cs typeface="Formular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800" kern="1200">
                <a:solidFill>
                  <a:schemeClr val="accent1"/>
                </a:solidFill>
                <a:latin typeface="Formular" charset="0"/>
                <a:ea typeface="Formular" charset="0"/>
                <a:cs typeface="Formular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 dirty="0">
                <a:latin typeface="Arial" panose="020B0604020202020204" pitchFamily="34" charset="0"/>
                <a:ea typeface="Formular" charset="0"/>
                <a:cs typeface="Arial" panose="020B0604020202020204" pitchFamily="34" charset="0"/>
              </a:rPr>
              <a:t>POLYMETAL</a:t>
            </a:r>
            <a:endParaRPr lang="ru-RU" b="0" i="0" dirty="0">
              <a:latin typeface="Arial" panose="020B0604020202020204" pitchFamily="34" charset="0"/>
              <a:ea typeface="Formular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616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2" r:id="rId4"/>
    <p:sldLayoutId id="2147483703" r:id="rId5"/>
    <p:sldLayoutId id="2147483704" r:id="rId6"/>
    <p:sldLayoutId id="2147483707" r:id="rId7"/>
    <p:sldLayoutId id="2147483708" r:id="rId8"/>
    <p:sldLayoutId id="2147483734" r:id="rId9"/>
    <p:sldLayoutId id="2147483709" r:id="rId10"/>
    <p:sldLayoutId id="2147483712" r:id="rId11"/>
    <p:sldLayoutId id="2147483713" r:id="rId12"/>
    <p:sldLayoutId id="2147483735" r:id="rId13"/>
    <p:sldLayoutId id="2147483736" r:id="rId14"/>
    <p:sldLayoutId id="2147483721" r:id="rId15"/>
    <p:sldLayoutId id="2147483724" r:id="rId16"/>
    <p:sldLayoutId id="2147483730" r:id="rId17"/>
    <p:sldLayoutId id="2147483732" r:id="rId18"/>
    <p:sldLayoutId id="2147483662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21"/>
        </a:buBlip>
        <a:defRPr sz="1200" kern="1200">
          <a:solidFill>
            <a:schemeClr val="tx1"/>
          </a:solidFill>
          <a:latin typeface="Formular" charset="0"/>
          <a:ea typeface="Formular" charset="0"/>
          <a:cs typeface="Formular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1"/>
        </a:buBlip>
        <a:defRPr sz="1200" kern="1200">
          <a:solidFill>
            <a:schemeClr val="tx1"/>
          </a:solidFill>
          <a:latin typeface="Formular" charset="0"/>
          <a:ea typeface="Formular" charset="0"/>
          <a:cs typeface="Formular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1"/>
        </a:buBlip>
        <a:defRPr sz="1200" kern="1200">
          <a:solidFill>
            <a:schemeClr val="tx1"/>
          </a:solidFill>
          <a:latin typeface="Formular" charset="0"/>
          <a:ea typeface="Formular" charset="0"/>
          <a:cs typeface="Formular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1"/>
        </a:buBlip>
        <a:defRPr sz="1200" kern="1200">
          <a:solidFill>
            <a:schemeClr val="tx1"/>
          </a:solidFill>
          <a:latin typeface="Formular" charset="0"/>
          <a:ea typeface="Formular" charset="0"/>
          <a:cs typeface="Formular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1"/>
        </a:buBlip>
        <a:defRPr sz="1200" kern="1200">
          <a:solidFill>
            <a:schemeClr val="tx1"/>
          </a:solidFill>
          <a:latin typeface="Formular" charset="0"/>
          <a:ea typeface="Formular" charset="0"/>
          <a:cs typeface="Formular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68" userDrawn="1">
          <p15:clr>
            <a:srgbClr val="F26B43"/>
          </p15:clr>
        </p15:guide>
        <p15:guide id="2" pos="288" userDrawn="1">
          <p15:clr>
            <a:srgbClr val="F26B43"/>
          </p15:clr>
        </p15:guide>
        <p15:guide id="3" pos="1071" userDrawn="1">
          <p15:clr>
            <a:srgbClr val="F26B43"/>
          </p15:clr>
        </p15:guide>
        <p15:guide id="4" pos="1179" userDrawn="1">
          <p15:clr>
            <a:srgbClr val="F26B43"/>
          </p15:clr>
        </p15:guide>
        <p15:guide id="5" pos="1958" userDrawn="1">
          <p15:clr>
            <a:srgbClr val="F26B43"/>
          </p15:clr>
        </p15:guide>
        <p15:guide id="6" pos="2064" userDrawn="1">
          <p15:clr>
            <a:srgbClr val="F26B43"/>
          </p15:clr>
        </p15:guide>
        <p15:guide id="7" pos="2848" userDrawn="1">
          <p15:clr>
            <a:srgbClr val="F26B43"/>
          </p15:clr>
        </p15:guide>
        <p15:guide id="8" pos="2952" userDrawn="1">
          <p15:clr>
            <a:srgbClr val="F26B43"/>
          </p15:clr>
        </p15:guide>
        <p15:guide id="9" pos="3737" userDrawn="1">
          <p15:clr>
            <a:srgbClr val="F26B43"/>
          </p15:clr>
        </p15:guide>
        <p15:guide id="10" pos="3841" userDrawn="1">
          <p15:clr>
            <a:srgbClr val="F26B43"/>
          </p15:clr>
        </p15:guide>
        <p15:guide id="11" pos="4624" userDrawn="1">
          <p15:clr>
            <a:srgbClr val="F26B43"/>
          </p15:clr>
        </p15:guide>
        <p15:guide id="12" pos="4730" userDrawn="1">
          <p15:clr>
            <a:srgbClr val="F26B43"/>
          </p15:clr>
        </p15:guide>
        <p15:guide id="14" pos="5511" userDrawn="1">
          <p15:clr>
            <a:srgbClr val="F26B43"/>
          </p15:clr>
        </p15:guide>
        <p15:guide id="15" orient="horz" pos="1678" userDrawn="1">
          <p15:clr>
            <a:srgbClr val="F26B43"/>
          </p15:clr>
        </p15:guide>
        <p15:guide id="16" orient="horz" pos="1776" userDrawn="1">
          <p15:clr>
            <a:srgbClr val="F26B43"/>
          </p15:clr>
        </p15:guide>
        <p15:guide id="17" orient="horz" pos="2288" userDrawn="1">
          <p15:clr>
            <a:srgbClr val="F26B43"/>
          </p15:clr>
        </p15:guide>
        <p15:guide id="18" orient="horz" pos="2384" userDrawn="1">
          <p15:clr>
            <a:srgbClr val="F26B43"/>
          </p15:clr>
        </p15:guide>
        <p15:guide id="19" orient="horz" pos="2992" userDrawn="1">
          <p15:clr>
            <a:srgbClr val="F26B43"/>
          </p15:clr>
        </p15:guide>
        <p15:guide id="20" orient="horz" pos="2896" userDrawn="1">
          <p15:clr>
            <a:srgbClr val="F26B43"/>
          </p15:clr>
        </p15:guide>
        <p15:guide id="21" orient="horz" pos="3600" userDrawn="1">
          <p15:clr>
            <a:srgbClr val="F26B43"/>
          </p15:clr>
        </p15:guide>
        <p15:guide id="22" orient="horz" pos="3504" userDrawn="1">
          <p15:clr>
            <a:srgbClr val="F26B43"/>
          </p15:clr>
        </p15:guide>
        <p15:guide id="24" orient="horz" pos="4112" userDrawn="1">
          <p15:clr>
            <a:srgbClr val="F26B43"/>
          </p15:clr>
        </p15:guide>
        <p15:guide id="25" orient="horz" pos="426" userDrawn="1">
          <p15:clr>
            <a:srgbClr val="F26B43"/>
          </p15:clr>
        </p15:guide>
        <p15:guide id="26" orient="horz" pos="248" userDrawn="1">
          <p15:clr>
            <a:srgbClr val="F26B43"/>
          </p15:clr>
        </p15:guide>
        <p15:guide id="27" orient="horz" pos="22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fif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fif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gif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06" b="5106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>
          <a:xfrm>
            <a:off x="5332396" y="6329048"/>
            <a:ext cx="2620980" cy="276999"/>
          </a:xfrm>
        </p:spPr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20 октября 20</a:t>
            </a:r>
            <a:r>
              <a:rPr lang="en-US" dirty="0">
                <a:latin typeface="Arial Black" panose="020B0A04020102020204" pitchFamily="34" charset="0"/>
              </a:rPr>
              <a:t>21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>
          <a:xfrm>
            <a:off x="393413" y="6329048"/>
            <a:ext cx="5803640" cy="249299"/>
          </a:xfrm>
          <a:noFill/>
        </p:spPr>
        <p:txBody>
          <a:bodyPr/>
          <a:lstStyle/>
          <a:p>
            <a:r>
              <a:rPr lang="ru-RU" dirty="0"/>
              <a:t>Дирекция устойчивого развития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0" y="1628185"/>
            <a:ext cx="6400799" cy="1218795"/>
          </a:xfrm>
        </p:spPr>
        <p:txBody>
          <a:bodyPr/>
          <a:lstStyle/>
          <a:p>
            <a:pPr marL="801688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ESG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как часть стратегии Компании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" y="1355"/>
            <a:ext cx="762000" cy="6883730"/>
          </a:xfrm>
          <a:prstGeom prst="rect">
            <a:avLst/>
          </a:prstGeom>
          <a:solidFill>
            <a:srgbClr val="2A3D6B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-7375" y="-106753"/>
            <a:ext cx="8291973" cy="1200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413" y="76231"/>
            <a:ext cx="2596811" cy="76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458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AEF219-83E8-4E0C-9186-C741B3F63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Сокращение выбросов парниковых газов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2996649-3CCC-4AA1-835C-233546ED4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1743-CD6B-584A-AECD-F628746E6ADE}" type="slidenum">
              <a:rPr lang="ru-RU" smtClean="0"/>
              <a:t>10</a:t>
            </a:fld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5FF0883-0E1C-4137-A539-A1A4EEE3B8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Возможности зеленого финансирования </a:t>
            </a:r>
            <a:endParaRPr lang="en-GB" dirty="0"/>
          </a:p>
        </p:txBody>
      </p:sp>
      <p:graphicFrame>
        <p:nvGraphicFramePr>
          <p:cNvPr id="6" name="Объект 17">
            <a:extLst>
              <a:ext uri="{FF2B5EF4-FFF2-40B4-BE49-F238E27FC236}">
                <a16:creationId xmlns="" xmlns:a16="http://schemas.microsoft.com/office/drawing/2014/main" id="{0D684E6F-9220-47EF-BCF4-A40205F8E9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0223248"/>
              </p:ext>
            </p:extLst>
          </p:nvPr>
        </p:nvGraphicFramePr>
        <p:xfrm>
          <a:off x="323850" y="3482471"/>
          <a:ext cx="4859661" cy="3413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3">
            <a:extLst>
              <a:ext uri="{FF2B5EF4-FFF2-40B4-BE49-F238E27FC236}">
                <a16:creationId xmlns="" xmlns:a16="http://schemas.microsoft.com/office/drawing/2014/main" id="{CB1DF7F7-1ED5-469B-AFAD-1E0CBDB463ED}"/>
              </a:ext>
            </a:extLst>
          </p:cNvPr>
          <p:cNvSpPr txBox="1">
            <a:spLocks/>
          </p:cNvSpPr>
          <p:nvPr/>
        </p:nvSpPr>
        <p:spPr>
          <a:xfrm>
            <a:off x="1981200" y="752664"/>
            <a:ext cx="8178800" cy="53103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cap="all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ru-RU" cap="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02B37670-721D-4017-A275-FE574956B87B}"/>
              </a:ext>
            </a:extLst>
          </p:cNvPr>
          <p:cNvSpPr txBox="1">
            <a:spLocks/>
          </p:cNvSpPr>
          <p:nvPr/>
        </p:nvSpPr>
        <p:spPr>
          <a:xfrm>
            <a:off x="323850" y="1917294"/>
            <a:ext cx="8496300" cy="773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Formular" charset="0"/>
                <a:ea typeface="Formular" charset="0"/>
                <a:cs typeface="Formular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Formular" charset="0"/>
                <a:ea typeface="Formular" charset="0"/>
                <a:cs typeface="Formular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Formular" charset="0"/>
                <a:ea typeface="Formular" charset="0"/>
                <a:cs typeface="Formular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Formular" charset="0"/>
                <a:ea typeface="Formular" charset="0"/>
                <a:cs typeface="Formular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Formular" charset="0"/>
                <a:ea typeface="Formular" charset="0"/>
                <a:cs typeface="Formular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2021 году Полиметалл заключил c AO «Райффайзенбанк» и UniCredit кредитные соглашения на общую сумму </a:t>
            </a:r>
            <a:r>
              <a:rPr lang="ru-RU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US$ 400 млн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привязанные к </a:t>
            </a:r>
            <a:r>
              <a:rPr lang="ru-RU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целям по снижению интенсивности выбросов парниковых газов.</a:t>
            </a:r>
          </a:p>
        </p:txBody>
      </p:sp>
      <p:sp>
        <p:nvSpPr>
          <p:cNvPr id="10" name="Объект 22">
            <a:extLst>
              <a:ext uri="{FF2B5EF4-FFF2-40B4-BE49-F238E27FC236}">
                <a16:creationId xmlns="" xmlns:a16="http://schemas.microsoft.com/office/drawing/2014/main" id="{4D7724C7-39C7-4BA8-92BB-F76849EA702D}"/>
              </a:ext>
            </a:extLst>
          </p:cNvPr>
          <p:cNvSpPr txBox="1">
            <a:spLocks/>
          </p:cNvSpPr>
          <p:nvPr/>
        </p:nvSpPr>
        <p:spPr>
          <a:xfrm>
            <a:off x="5379956" y="3595463"/>
            <a:ext cx="3274488" cy="3072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Formular" charset="0"/>
                <a:ea typeface="Formular" charset="0"/>
                <a:cs typeface="Formular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Formular" charset="0"/>
                <a:ea typeface="Formular" charset="0"/>
                <a:cs typeface="Formular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Formular" charset="0"/>
                <a:ea typeface="Formular" charset="0"/>
                <a:cs typeface="Formular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Formular" charset="0"/>
                <a:ea typeface="Formular" charset="0"/>
                <a:cs typeface="Formular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Formular" charset="0"/>
                <a:ea typeface="Formular" charset="0"/>
                <a:cs typeface="Formular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US" sz="1000" i="1" dirty="0">
              <a:latin typeface="Formular Light" charset="0"/>
              <a:ea typeface="Formular Light" charset="0"/>
              <a:cs typeface="Formular Light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AFDC902-DEEA-44B2-886A-470068C2C52E}"/>
              </a:ext>
            </a:extLst>
          </p:cNvPr>
          <p:cNvSpPr txBox="1"/>
          <p:nvPr/>
        </p:nvSpPr>
        <p:spPr>
          <a:xfrm>
            <a:off x="2678878" y="3764222"/>
            <a:ext cx="5196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  <a:latin typeface="Formular"/>
              </a:rPr>
              <a:t>-15%</a:t>
            </a:r>
            <a:endParaRPr lang="ru-RU" sz="1200" b="1" dirty="0">
              <a:solidFill>
                <a:schemeClr val="accent2"/>
              </a:solidFill>
              <a:latin typeface="Formular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4AAF9F3-E69C-4B45-96F6-992E5959702B}"/>
              </a:ext>
            </a:extLst>
          </p:cNvPr>
          <p:cNvSpPr txBox="1"/>
          <p:nvPr/>
        </p:nvSpPr>
        <p:spPr>
          <a:xfrm>
            <a:off x="2645300" y="4189185"/>
            <a:ext cx="586811" cy="275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ormular" panose="02000000000000000000"/>
                <a:cs typeface="Arial" panose="020B0604020202020204" pitchFamily="34" charset="0"/>
              </a:rPr>
              <a:t>680</a:t>
            </a:r>
            <a:endParaRPr lang="ru-RU" sz="10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48CEC8F-CBCF-4B54-9564-1C0FD9EE9D50}"/>
              </a:ext>
            </a:extLst>
          </p:cNvPr>
          <p:cNvSpPr txBox="1"/>
          <p:nvPr/>
        </p:nvSpPr>
        <p:spPr>
          <a:xfrm>
            <a:off x="4548616" y="4438579"/>
            <a:ext cx="5912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ormular" panose="02000000000000000000"/>
                <a:cs typeface="Arial" panose="020B0604020202020204" pitchFamily="34" charset="0"/>
              </a:rPr>
              <a:t>560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Formular" panose="0200000000000000000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EB159E5-0335-433B-9E5A-F8CE28F2E906}"/>
              </a:ext>
            </a:extLst>
          </p:cNvPr>
          <p:cNvSpPr txBox="1"/>
          <p:nvPr/>
        </p:nvSpPr>
        <p:spPr>
          <a:xfrm rot="16200000">
            <a:off x="-83227" y="5452135"/>
            <a:ext cx="14578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Formular"/>
              </a:rPr>
              <a:t>Базовый год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7CDF798-3323-4AC9-A81C-72085BB8A1DB}"/>
              </a:ext>
            </a:extLst>
          </p:cNvPr>
          <p:cNvSpPr txBox="1"/>
          <p:nvPr/>
        </p:nvSpPr>
        <p:spPr>
          <a:xfrm>
            <a:off x="440252" y="3860438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ormular" panose="02000000000000000000"/>
                <a:cs typeface="Arial" panose="020B0604020202020204" pitchFamily="34" charset="0"/>
              </a:rPr>
              <a:t>801</a:t>
            </a:r>
            <a:endParaRPr lang="ru-RU" sz="10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Объект 4">
            <a:extLst>
              <a:ext uri="{FF2B5EF4-FFF2-40B4-BE49-F238E27FC236}">
                <a16:creationId xmlns="" xmlns:a16="http://schemas.microsoft.com/office/drawing/2014/main" id="{C0E18EDD-3012-41E5-BECC-A09A317E0B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747814"/>
              </p:ext>
            </p:extLst>
          </p:nvPr>
        </p:nvGraphicFramePr>
        <p:xfrm>
          <a:off x="323850" y="2891117"/>
          <a:ext cx="4912476" cy="839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124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531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>
                          <a:solidFill>
                            <a:schemeClr val="accent2"/>
                          </a:solidFill>
                          <a:latin typeface="Formular" charset="0"/>
                          <a:ea typeface="Formular" charset="0"/>
                          <a:cs typeface="Formular" charset="0"/>
                        </a:rPr>
                        <a:t>ТРАЕКТОРИЯ СНИЖЕНИЯ ВЫБРОСОВ ПОЛИМЕТАЛЛЛА</a:t>
                      </a:r>
                      <a:endParaRPr lang="en-US" sz="1200" b="1" i="0" dirty="0">
                        <a:solidFill>
                          <a:schemeClr val="accent2"/>
                        </a:solidFill>
                        <a:latin typeface="Formular" charset="0"/>
                        <a:ea typeface="Formular" charset="0"/>
                        <a:cs typeface="Formular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accent2"/>
                          </a:solidFill>
                          <a:latin typeface="Formular" panose="02000000000000000000"/>
                        </a:rPr>
                        <a:t>Выбросы ПГ (</a:t>
                      </a:r>
                      <a:r>
                        <a:rPr lang="en-US" sz="1200" b="0" dirty="0">
                          <a:solidFill>
                            <a:schemeClr val="accent2"/>
                          </a:solidFill>
                          <a:latin typeface="Formular" panose="02000000000000000000"/>
                        </a:rPr>
                        <a:t>Scope 1 + Scope 2</a:t>
                      </a:r>
                      <a:r>
                        <a:rPr lang="ru-RU" sz="1200" b="0" dirty="0">
                          <a:solidFill>
                            <a:schemeClr val="accent2"/>
                          </a:solidFill>
                          <a:latin typeface="Formular" panose="02000000000000000000"/>
                        </a:rPr>
                        <a:t>),</a:t>
                      </a:r>
                      <a:r>
                        <a:rPr lang="en-US" sz="1200" b="0" dirty="0">
                          <a:solidFill>
                            <a:schemeClr val="accent2"/>
                          </a:solidFill>
                          <a:latin typeface="Formular" panose="02000000000000000000"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accent2"/>
                          </a:solidFill>
                          <a:latin typeface="Formular" panose="02000000000000000000"/>
                        </a:rPr>
                        <a:t>кг</a:t>
                      </a:r>
                      <a:r>
                        <a:rPr lang="it-IT" sz="1200" b="0" dirty="0">
                          <a:solidFill>
                            <a:schemeClr val="accent2"/>
                          </a:solidFill>
                          <a:latin typeface="Formular" panose="02000000000000000000"/>
                        </a:rPr>
                        <a:t> CO2e </a:t>
                      </a:r>
                      <a:r>
                        <a:rPr lang="ru-RU" sz="1200" b="0" dirty="0">
                          <a:solidFill>
                            <a:schemeClr val="accent2"/>
                          </a:solidFill>
                          <a:latin typeface="Formular" panose="02000000000000000000"/>
                        </a:rPr>
                        <a:t>на</a:t>
                      </a:r>
                      <a:r>
                        <a:rPr lang="ru-RU" sz="1200" b="0" baseline="0" dirty="0">
                          <a:solidFill>
                            <a:schemeClr val="accent2"/>
                          </a:solidFill>
                          <a:latin typeface="Formular" panose="02000000000000000000"/>
                        </a:rPr>
                        <a:t> унцию зол. </a:t>
                      </a:r>
                      <a:r>
                        <a:rPr lang="ru-RU" sz="1200" b="0" baseline="0" dirty="0" err="1">
                          <a:solidFill>
                            <a:schemeClr val="accent2"/>
                          </a:solidFill>
                          <a:latin typeface="Formular" panose="02000000000000000000"/>
                        </a:rPr>
                        <a:t>экв</a:t>
                      </a:r>
                      <a:r>
                        <a:rPr lang="ru-RU" sz="1200" b="0" baseline="0" dirty="0">
                          <a:solidFill>
                            <a:schemeClr val="accent2"/>
                          </a:solidFill>
                          <a:latin typeface="Formular" panose="02000000000000000000"/>
                        </a:rPr>
                        <a:t>.</a:t>
                      </a:r>
                      <a:endParaRPr lang="it-IT" sz="1200" b="0" dirty="0">
                        <a:solidFill>
                          <a:schemeClr val="accent2"/>
                        </a:solidFill>
                        <a:latin typeface="Formular" panose="0200000000000000000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accent2"/>
                        </a:solidFill>
                        <a:latin typeface="Formular" panose="0200000000000000000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dirty="0">
                        <a:solidFill>
                          <a:schemeClr val="accent2"/>
                        </a:solidFill>
                        <a:latin typeface="Formular" charset="0"/>
                        <a:ea typeface="Formular" charset="0"/>
                        <a:cs typeface="Formular" charset="0"/>
                      </a:endParaRPr>
                    </a:p>
                  </a:txBody>
                  <a:tcPr marL="180000" marR="0" marT="108000" marB="0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Прямоугольный треугольник 8">
            <a:extLst>
              <a:ext uri="{FF2B5EF4-FFF2-40B4-BE49-F238E27FC236}">
                <a16:creationId xmlns="" xmlns:a16="http://schemas.microsoft.com/office/drawing/2014/main" id="{0A65A034-93B4-436D-BB13-D77867BFA592}"/>
              </a:ext>
            </a:extLst>
          </p:cNvPr>
          <p:cNvSpPr/>
          <p:nvPr/>
        </p:nvSpPr>
        <p:spPr>
          <a:xfrm rot="5400000">
            <a:off x="331099" y="2875892"/>
            <a:ext cx="160020" cy="17451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ый треугольник 27">
            <a:extLst>
              <a:ext uri="{FF2B5EF4-FFF2-40B4-BE49-F238E27FC236}">
                <a16:creationId xmlns="" xmlns:a16="http://schemas.microsoft.com/office/drawing/2014/main" id="{87FFBE0A-AF27-4F23-A82A-F60A41AA5714}"/>
              </a:ext>
            </a:extLst>
          </p:cNvPr>
          <p:cNvSpPr/>
          <p:nvPr/>
        </p:nvSpPr>
        <p:spPr>
          <a:xfrm rot="18900000">
            <a:off x="2858695" y="4009697"/>
            <a:ext cx="160020" cy="16002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ый треугольник 28">
            <a:extLst>
              <a:ext uri="{FF2B5EF4-FFF2-40B4-BE49-F238E27FC236}">
                <a16:creationId xmlns="" xmlns:a16="http://schemas.microsoft.com/office/drawing/2014/main" id="{78D5322B-A573-4ACB-A8B7-DB8EFF5B584D}"/>
              </a:ext>
            </a:extLst>
          </p:cNvPr>
          <p:cNvSpPr/>
          <p:nvPr/>
        </p:nvSpPr>
        <p:spPr>
          <a:xfrm rot="18900000">
            <a:off x="4758979" y="4289568"/>
            <a:ext cx="160020" cy="16002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ый треугольник 30">
            <a:extLst>
              <a:ext uri="{FF2B5EF4-FFF2-40B4-BE49-F238E27FC236}">
                <a16:creationId xmlns="" xmlns:a16="http://schemas.microsoft.com/office/drawing/2014/main" id="{FF2FA4AA-E3A5-4319-BDFC-F6ADBC92AD25}"/>
              </a:ext>
            </a:extLst>
          </p:cNvPr>
          <p:cNvSpPr/>
          <p:nvPr/>
        </p:nvSpPr>
        <p:spPr>
          <a:xfrm rot="18900000">
            <a:off x="962491" y="3822711"/>
            <a:ext cx="160020" cy="16002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2" name="Прямая соединительная линия 31">
            <a:extLst>
              <a:ext uri="{FF2B5EF4-FFF2-40B4-BE49-F238E27FC236}">
                <a16:creationId xmlns="" xmlns:a16="http://schemas.microsoft.com/office/drawing/2014/main" id="{C5D0D816-D405-4E71-98AA-6C9B8C7D0F80}"/>
              </a:ext>
            </a:extLst>
          </p:cNvPr>
          <p:cNvCxnSpPr>
            <a:cxnSpLocks/>
          </p:cNvCxnSpPr>
          <p:nvPr/>
        </p:nvCxnSpPr>
        <p:spPr>
          <a:xfrm flipH="1">
            <a:off x="658184" y="3735264"/>
            <a:ext cx="38908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32">
            <a:extLst>
              <a:ext uri="{FF2B5EF4-FFF2-40B4-BE49-F238E27FC236}">
                <a16:creationId xmlns="" xmlns:a16="http://schemas.microsoft.com/office/drawing/2014/main" id="{11F705A1-7DF6-440A-8A01-5EA48C1AC45F}"/>
              </a:ext>
            </a:extLst>
          </p:cNvPr>
          <p:cNvCxnSpPr>
            <a:cxnSpLocks/>
          </p:cNvCxnSpPr>
          <p:nvPr/>
        </p:nvCxnSpPr>
        <p:spPr>
          <a:xfrm flipV="1">
            <a:off x="1042818" y="3740717"/>
            <a:ext cx="1" cy="1795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33">
            <a:extLst>
              <a:ext uri="{FF2B5EF4-FFF2-40B4-BE49-F238E27FC236}">
                <a16:creationId xmlns="" xmlns:a16="http://schemas.microsoft.com/office/drawing/2014/main" id="{29ADD3A8-FAFD-418D-B8DD-8ED5A4C6A234}"/>
              </a:ext>
            </a:extLst>
          </p:cNvPr>
          <p:cNvCxnSpPr>
            <a:cxnSpLocks/>
          </p:cNvCxnSpPr>
          <p:nvPr/>
        </p:nvCxnSpPr>
        <p:spPr>
          <a:xfrm flipV="1">
            <a:off x="663930" y="3727936"/>
            <a:ext cx="0" cy="16134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бъект 2">
            <a:extLst>
              <a:ext uri="{FF2B5EF4-FFF2-40B4-BE49-F238E27FC236}">
                <a16:creationId xmlns="" xmlns:a16="http://schemas.microsoft.com/office/drawing/2014/main" id="{61C6A0F7-34E6-485C-9AF3-AC610A064021}"/>
              </a:ext>
            </a:extLst>
          </p:cNvPr>
          <p:cNvSpPr txBox="1">
            <a:spLocks/>
          </p:cNvSpPr>
          <p:nvPr/>
        </p:nvSpPr>
        <p:spPr>
          <a:xfrm>
            <a:off x="3820253" y="3562046"/>
            <a:ext cx="1131889" cy="70921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vert="horz" wrap="square" lIns="108000" tIns="72000" rIns="108000" bIns="36000" rtlCol="0">
            <a:spAutoFit/>
          </a:bodyPr>
          <a:lstStyle>
            <a:lvl1pPr marL="0" indent="0" algn="l" defTabSz="914400" rtl="0" eaLnBrk="1" latinLnBrk="0" hangingPunct="1">
              <a:lnSpc>
                <a:spcPts val="900"/>
              </a:lnSpc>
              <a:spcBef>
                <a:spcPts val="0"/>
              </a:spcBef>
              <a:spcAft>
                <a:spcPts val="900"/>
              </a:spcAft>
              <a:buFont typeface="Arial" charset="0"/>
              <a:buNone/>
              <a:defRPr sz="800" kern="1200">
                <a:solidFill>
                  <a:schemeClr val="tx1"/>
                </a:solidFill>
                <a:latin typeface="Formular" charset="0"/>
                <a:ea typeface="Formular" charset="0"/>
                <a:cs typeface="Formular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Formular" charset="0"/>
                <a:ea typeface="Formular" charset="0"/>
                <a:cs typeface="Formular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Formular" charset="0"/>
                <a:ea typeface="Formular" charset="0"/>
                <a:cs typeface="Formular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Formular" charset="0"/>
                <a:ea typeface="Formular" charset="0"/>
                <a:cs typeface="Formular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Formular" charset="0"/>
                <a:ea typeface="Formular" charset="0"/>
                <a:cs typeface="Formular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Aft>
                <a:spcPts val="0"/>
              </a:spcAft>
            </a:pPr>
            <a:r>
              <a:rPr lang="ru-RU" sz="1200" dirty="0">
                <a:solidFill>
                  <a:srgbClr val="FF9E18"/>
                </a:solidFill>
                <a:latin typeface="Arial" panose="020B0604020202020204" pitchFamily="34" charset="0"/>
                <a:ea typeface="Formular Medium" charset="0"/>
                <a:cs typeface="Arial" panose="020B0604020202020204" pitchFamily="34" charset="0"/>
              </a:rPr>
              <a:t>Цель</a:t>
            </a:r>
          </a:p>
          <a:p>
            <a:pPr algn="r">
              <a:lnSpc>
                <a:spcPct val="100000"/>
              </a:lnSpc>
              <a:spcAft>
                <a:spcPts val="0"/>
              </a:spcAft>
            </a:pPr>
            <a:r>
              <a:rPr lang="en-US" sz="2700" b="1" dirty="0">
                <a:solidFill>
                  <a:schemeClr val="accent1"/>
                </a:solidFill>
                <a:latin typeface="Arial Black" panose="020B0A04020102020204" pitchFamily="34" charset="0"/>
                <a:ea typeface="Formular Medium" charset="0"/>
                <a:cs typeface="Formular Medium" charset="0"/>
              </a:rPr>
              <a:t>-</a:t>
            </a:r>
            <a:r>
              <a:rPr lang="ru-RU" sz="2700" b="1" dirty="0">
                <a:solidFill>
                  <a:schemeClr val="accent1"/>
                </a:solidFill>
                <a:latin typeface="Arial Black" panose="020B0A04020102020204" pitchFamily="34" charset="0"/>
                <a:ea typeface="Formular Medium" charset="0"/>
                <a:cs typeface="Formular Medium" charset="0"/>
              </a:rPr>
              <a:t>3</a:t>
            </a:r>
            <a:r>
              <a:rPr lang="en-US" sz="2700" b="1" dirty="0">
                <a:solidFill>
                  <a:schemeClr val="accent1"/>
                </a:solidFill>
                <a:latin typeface="Arial Black" panose="020B0A04020102020204" pitchFamily="34" charset="0"/>
                <a:ea typeface="Formular Medium" charset="0"/>
                <a:cs typeface="Formular Medium" charset="0"/>
              </a:rPr>
              <a:t>0%</a:t>
            </a:r>
            <a:endParaRPr lang="en-US" sz="2700" dirty="0">
              <a:solidFill>
                <a:srgbClr val="2B3E6A"/>
              </a:solidFill>
              <a:latin typeface="Arial Black" panose="020B0A04020102020204" pitchFamily="34" charset="0"/>
              <a:ea typeface="Formular Medium" charset="0"/>
              <a:cs typeface="Formular Medium" charset="0"/>
            </a:endParaRPr>
          </a:p>
        </p:txBody>
      </p:sp>
      <p:sp>
        <p:nvSpPr>
          <p:cNvPr id="29" name="Прямоугольник 13">
            <a:extLst>
              <a:ext uri="{FF2B5EF4-FFF2-40B4-BE49-F238E27FC236}">
                <a16:creationId xmlns="" xmlns:a16="http://schemas.microsoft.com/office/drawing/2014/main" id="{584EDA5D-8046-4FD3-B3E1-300C7E53D223}"/>
              </a:ext>
            </a:extLst>
          </p:cNvPr>
          <p:cNvSpPr/>
          <p:nvPr/>
        </p:nvSpPr>
        <p:spPr>
          <a:xfrm>
            <a:off x="5786630" y="3406097"/>
            <a:ext cx="1991318" cy="133698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9" name="Рисунок 13">
            <a:extLst>
              <a:ext uri="{FF2B5EF4-FFF2-40B4-BE49-F238E27FC236}">
                <a16:creationId xmlns="" xmlns:a16="http://schemas.microsoft.com/office/drawing/2014/main" id="{EB4616B4-5099-419A-B24D-F963184542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8" t="896" r="823" b="370"/>
          <a:stretch/>
        </p:blipFill>
        <p:spPr>
          <a:xfrm>
            <a:off x="5733814" y="3328221"/>
            <a:ext cx="1991317" cy="1343375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30" name="Прямоугольник 13">
            <a:extLst>
              <a:ext uri="{FF2B5EF4-FFF2-40B4-BE49-F238E27FC236}">
                <a16:creationId xmlns="" xmlns:a16="http://schemas.microsoft.com/office/drawing/2014/main" id="{C44C0D71-06D7-45C4-8054-93EA73D28D3E}"/>
              </a:ext>
            </a:extLst>
          </p:cNvPr>
          <p:cNvSpPr/>
          <p:nvPr/>
        </p:nvSpPr>
        <p:spPr>
          <a:xfrm>
            <a:off x="5786630" y="5384616"/>
            <a:ext cx="1991318" cy="133698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26" name="Рисунок 4">
            <a:extLst>
              <a:ext uri="{FF2B5EF4-FFF2-40B4-BE49-F238E27FC236}">
                <a16:creationId xmlns="" xmlns:a16="http://schemas.microsoft.com/office/drawing/2014/main" id="{14B21E13-81B4-4B18-898C-83E6A22F1A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814" y="5328746"/>
            <a:ext cx="1991317" cy="1343374"/>
          </a:xfrm>
          <a:prstGeom prst="rect">
            <a:avLst/>
          </a:prstGeom>
        </p:spPr>
      </p:pic>
      <p:graphicFrame>
        <p:nvGraphicFramePr>
          <p:cNvPr id="31" name="Объект 4">
            <a:extLst>
              <a:ext uri="{FF2B5EF4-FFF2-40B4-BE49-F238E27FC236}">
                <a16:creationId xmlns="" xmlns:a16="http://schemas.microsoft.com/office/drawing/2014/main" id="{B4F4390C-AFB6-4FA1-9A66-3E27D7D88D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8389061"/>
              </p:ext>
            </p:extLst>
          </p:nvPr>
        </p:nvGraphicFramePr>
        <p:xfrm>
          <a:off x="5416339" y="2867063"/>
          <a:ext cx="2813261" cy="382320"/>
        </p:xfrm>
        <a:graphic>
          <a:graphicData uri="http://schemas.openxmlformats.org/drawingml/2006/table">
            <a:tbl>
              <a:tblPr firstRow="1" bandRow="1"/>
              <a:tblGrid>
                <a:gridCol w="28132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564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orm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orm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orm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orm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orm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orm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orm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orm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ormular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Первый Климатический отчет Полиметалла, 2021 г</a:t>
                      </a:r>
                      <a:endParaRPr kumimoji="0" lang="en-US" sz="1000" b="1" i="0" u="none" strike="noStrike" kern="1200" cap="all" spc="0" normalizeH="0" baseline="0" noProof="0" dirty="0">
                        <a:ln>
                          <a:noFill/>
                        </a:ln>
                        <a:solidFill>
                          <a:srgbClr val="2B3E6A"/>
                        </a:solidFill>
                        <a:effectLst/>
                        <a:uLnTx/>
                        <a:uFillTx/>
                        <a:latin typeface="Formular" charset="0"/>
                      </a:endParaRPr>
                    </a:p>
                  </a:txBody>
                  <a:tcPr marL="180000" marR="0" marT="10800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B3E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2" name="Прямоугольный треугольник 6">
            <a:extLst>
              <a:ext uri="{FF2B5EF4-FFF2-40B4-BE49-F238E27FC236}">
                <a16:creationId xmlns="" xmlns:a16="http://schemas.microsoft.com/office/drawing/2014/main" id="{2ADF463F-D6A6-48FC-9E7A-78202AB34DC2}"/>
              </a:ext>
            </a:extLst>
          </p:cNvPr>
          <p:cNvSpPr/>
          <p:nvPr/>
        </p:nvSpPr>
        <p:spPr>
          <a:xfrm rot="5400000">
            <a:off x="5443184" y="2835935"/>
            <a:ext cx="157268" cy="21973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graphicFrame>
        <p:nvGraphicFramePr>
          <p:cNvPr id="33" name="Объект 4">
            <a:extLst>
              <a:ext uri="{FF2B5EF4-FFF2-40B4-BE49-F238E27FC236}">
                <a16:creationId xmlns="" xmlns:a16="http://schemas.microsoft.com/office/drawing/2014/main" id="{6197EAA2-03DC-454F-968D-756A734CD4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1303775"/>
              </p:ext>
            </p:extLst>
          </p:nvPr>
        </p:nvGraphicFramePr>
        <p:xfrm>
          <a:off x="5527694" y="4844751"/>
          <a:ext cx="2816206" cy="382320"/>
        </p:xfrm>
        <a:graphic>
          <a:graphicData uri="http://schemas.openxmlformats.org/drawingml/2006/table">
            <a:tbl>
              <a:tblPr firstRow="1" bandRow="1"/>
              <a:tblGrid>
                <a:gridCol w="28162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564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orm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orm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orm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orm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orm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orm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orm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orm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ormular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Первый лесной углеродный проект, 2022-2023 г.г</a:t>
                      </a:r>
                      <a:endParaRPr kumimoji="0" lang="en-US" sz="1000" b="1" i="0" u="none" strike="noStrike" kern="1200" cap="all" spc="0" normalizeH="0" baseline="0" noProof="0" dirty="0">
                        <a:ln>
                          <a:noFill/>
                        </a:ln>
                        <a:solidFill>
                          <a:srgbClr val="2B3E6A"/>
                        </a:solidFill>
                        <a:effectLst/>
                        <a:uLnTx/>
                        <a:uFillTx/>
                        <a:latin typeface="Formular" charset="0"/>
                      </a:endParaRPr>
                    </a:p>
                  </a:txBody>
                  <a:tcPr marL="180000" marR="0" marT="10800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B3E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4" name="Прямоугольный треугольник 6">
            <a:extLst>
              <a:ext uri="{FF2B5EF4-FFF2-40B4-BE49-F238E27FC236}">
                <a16:creationId xmlns="" xmlns:a16="http://schemas.microsoft.com/office/drawing/2014/main" id="{7DA745C9-BA57-49DC-A6F5-032C1FBF207A}"/>
              </a:ext>
            </a:extLst>
          </p:cNvPr>
          <p:cNvSpPr/>
          <p:nvPr/>
        </p:nvSpPr>
        <p:spPr>
          <a:xfrm rot="5400000">
            <a:off x="5554539" y="4813623"/>
            <a:ext cx="157268" cy="21973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864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1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1" y="1355"/>
            <a:ext cx="762000" cy="6883730"/>
          </a:xfrm>
          <a:prstGeom prst="rect">
            <a:avLst/>
          </a:prstGeom>
          <a:solidFill>
            <a:srgbClr val="2A3D6B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>
          <a:xfrm>
            <a:off x="-1" y="1581149"/>
            <a:ext cx="7213601" cy="1873251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="" xmlns:a16="http://schemas.microsoft.com/office/drawing/2014/main" id="{29E2369D-8622-4AF1-A186-4758128CAD88}"/>
              </a:ext>
            </a:extLst>
          </p:cNvPr>
          <p:cNvSpPr txBox="1">
            <a:spLocks/>
          </p:cNvSpPr>
          <p:nvPr/>
        </p:nvSpPr>
        <p:spPr>
          <a:xfrm>
            <a:off x="-2" y="3459394"/>
            <a:ext cx="7213601" cy="999018"/>
          </a:xfrm>
          <a:prstGeom prst="rect">
            <a:avLst/>
          </a:prstGeom>
          <a:solidFill>
            <a:srgbClr val="2A3D6B">
              <a:alpha val="60000"/>
            </a:srgbClr>
          </a:solidFill>
        </p:spPr>
        <p:txBody>
          <a:bodyPr lIns="252000" tIns="72000">
            <a:noAutofit/>
          </a:bodyPr>
          <a:lstStyle>
            <a:lvl1pPr marL="36195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Formular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Formular" charset="0"/>
                <a:ea typeface="Formular" charset="0"/>
                <a:cs typeface="Formular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Formular" charset="0"/>
                <a:ea typeface="Formular" charset="0"/>
                <a:cs typeface="Formular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Formular" charset="0"/>
                <a:ea typeface="Formular" charset="0"/>
                <a:cs typeface="Formular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Formular" charset="0"/>
                <a:ea typeface="Formular" charset="0"/>
                <a:cs typeface="Formular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/>
              <a:t>Еденбаева Диляра 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ru-RU" sz="1600" dirty="0"/>
              <a:t>Директор по устойчивому развитию ТОО «Полиметалл Евразия»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EdenbayevaDT@polymetal.kz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791823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19">
            <a:extLst>
              <a:ext uri="{FF2B5EF4-FFF2-40B4-BE49-F238E27FC236}">
                <a16:creationId xmlns="" xmlns:a16="http://schemas.microsoft.com/office/drawing/2014/main" id="{616D6B93-FE1B-444D-9A11-708DD8F981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3" t="1000" r="623" b="941"/>
          <a:stretch/>
        </p:blipFill>
        <p:spPr>
          <a:xfrm>
            <a:off x="199463" y="1491916"/>
            <a:ext cx="8745074" cy="5164665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975CCF-EECC-4DBF-94BB-F1372F3A3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Полиметалл сегодня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Объект 22"/>
          <p:cNvSpPr>
            <a:spLocks noGrp="1"/>
          </p:cNvSpPr>
          <p:nvPr>
            <p:ph sz="half" idx="2"/>
          </p:nvPr>
        </p:nvSpPr>
        <p:spPr>
          <a:xfrm>
            <a:off x="4119613" y="1120940"/>
            <a:ext cx="4824924" cy="2615565"/>
          </a:xfrm>
        </p:spPr>
        <p:txBody>
          <a:bodyPr/>
          <a:lstStyle/>
          <a:p>
            <a:r>
              <a:rPr lang="ru-RU" sz="1400" dirty="0">
                <a:solidFill>
                  <a:srgbClr val="2B3E6A"/>
                </a:solidFill>
                <a:ea typeface="Formular Black" charset="0"/>
                <a:cs typeface="Formular Black" charset="0"/>
              </a:rPr>
              <a:t>Входит в </a:t>
            </a:r>
            <a:r>
              <a:rPr lang="ru-RU" sz="1400" b="1" dirty="0">
                <a:solidFill>
                  <a:srgbClr val="FF9E18"/>
                </a:solidFill>
                <a:ea typeface="Formular Black" charset="0"/>
                <a:cs typeface="Formular Black" charset="0"/>
              </a:rPr>
              <a:t>топ-10 </a:t>
            </a:r>
            <a:r>
              <a:rPr lang="ru-RU" sz="1400" dirty="0">
                <a:solidFill>
                  <a:srgbClr val="2B3E6A"/>
                </a:solidFill>
                <a:ea typeface="Formular Black" charset="0"/>
                <a:cs typeface="Formular Black" charset="0"/>
              </a:rPr>
              <a:t>производителей золота в мире </a:t>
            </a:r>
          </a:p>
          <a:p>
            <a:r>
              <a:rPr lang="en-US" sz="1400" b="1" dirty="0">
                <a:solidFill>
                  <a:srgbClr val="FF9E18"/>
                </a:solidFill>
                <a:ea typeface="Formular Black" charset="0"/>
                <a:cs typeface="Formular Black" charset="0"/>
              </a:rPr>
              <a:t>2</a:t>
            </a:r>
            <a:r>
              <a:rPr lang="ru-RU" sz="1400" b="1" baseline="30000" dirty="0">
                <a:solidFill>
                  <a:srgbClr val="FF9E18"/>
                </a:solidFill>
                <a:ea typeface="Formular Black" charset="0"/>
                <a:cs typeface="Formular Black" charset="0"/>
              </a:rPr>
              <a:t>ой</a:t>
            </a:r>
            <a:r>
              <a:rPr lang="en-US" sz="1400" b="1" dirty="0">
                <a:solidFill>
                  <a:srgbClr val="FF9E18"/>
                </a:solidFill>
                <a:ea typeface="Formular Black" charset="0"/>
                <a:cs typeface="Formular Black" charset="0"/>
              </a:rPr>
              <a:t> </a:t>
            </a:r>
            <a:r>
              <a:rPr lang="ru-RU" sz="1400" dirty="0">
                <a:solidFill>
                  <a:srgbClr val="2B3E6A"/>
                </a:solidFill>
                <a:ea typeface="Formular Black" charset="0"/>
                <a:cs typeface="Formular Black" charset="0"/>
              </a:rPr>
              <a:t>крупнейший производитель золота в России</a:t>
            </a:r>
          </a:p>
          <a:p>
            <a:r>
              <a:rPr lang="en-US" sz="1400" b="1" dirty="0">
                <a:solidFill>
                  <a:srgbClr val="FF9E18"/>
                </a:solidFill>
                <a:ea typeface="Formular Medium" charset="0"/>
                <a:cs typeface="Formular Medium" charset="0"/>
              </a:rPr>
              <a:t>9 </a:t>
            </a:r>
            <a:r>
              <a:rPr lang="ru-RU" sz="1400" dirty="0">
                <a:solidFill>
                  <a:srgbClr val="2B3E6A"/>
                </a:solidFill>
                <a:ea typeface="Formular Medium" charset="0"/>
                <a:cs typeface="Formular Medium" charset="0"/>
              </a:rPr>
              <a:t>Действующих предприятий в 2-х странах</a:t>
            </a:r>
          </a:p>
          <a:p>
            <a:r>
              <a:rPr lang="ru-RU" sz="1400" dirty="0">
                <a:solidFill>
                  <a:srgbClr val="2B3E6A"/>
                </a:solidFill>
                <a:latin typeface="Arial" panose="020B0604020202020204" pitchFamily="34" charset="0"/>
                <a:ea typeface="Formular Black" charset="0"/>
                <a:cs typeface="Arial" panose="020B0604020202020204" pitchFamily="34" charset="0"/>
              </a:rPr>
              <a:t>Первая и единственная </a:t>
            </a:r>
            <a:r>
              <a:rPr lang="ru-RU" sz="1400" dirty="0">
                <a:solidFill>
                  <a:srgbClr val="2B3E6A"/>
                </a:solidFill>
                <a:ea typeface="Formular Black" charset="0"/>
                <a:cs typeface="Arial" panose="020B0604020202020204" pitchFamily="34" charset="0"/>
              </a:rPr>
              <a:t>компания</a:t>
            </a:r>
            <a:r>
              <a:rPr lang="ru-RU" sz="1400" dirty="0">
                <a:solidFill>
                  <a:srgbClr val="2B3E6A"/>
                </a:solidFill>
                <a:latin typeface="Arial" panose="020B0604020202020204" pitchFamily="34" charset="0"/>
                <a:ea typeface="Formular Black" charset="0"/>
                <a:cs typeface="Arial" panose="020B0604020202020204" pitchFamily="34" charset="0"/>
              </a:rPr>
              <a:t> с активами</a:t>
            </a:r>
            <a:r>
              <a:rPr lang="en-US" sz="1400" dirty="0">
                <a:solidFill>
                  <a:srgbClr val="2B3E6A"/>
                </a:solidFill>
                <a:latin typeface="Arial" panose="020B0604020202020204" pitchFamily="34" charset="0"/>
                <a:ea typeface="Formular Black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2B3E6A"/>
                </a:solidFill>
                <a:latin typeface="Arial" panose="020B0604020202020204" pitchFamily="34" charset="0"/>
                <a:ea typeface="Formular Black" charset="0"/>
                <a:cs typeface="Arial" panose="020B0604020202020204" pitchFamily="34" charset="0"/>
              </a:rPr>
              <a:t>в СНГ в индексах устойчивого развития </a:t>
            </a:r>
            <a:r>
              <a:rPr lang="en-US" sz="1400" b="1" dirty="0">
                <a:solidFill>
                  <a:srgbClr val="FF9E18"/>
                </a:solidFill>
                <a:latin typeface="Arial" panose="020B0604020202020204" pitchFamily="34" charset="0"/>
                <a:ea typeface="Formular Medium" charset="0"/>
                <a:cs typeface="Arial" panose="020B0604020202020204" pitchFamily="34" charset="0"/>
              </a:rPr>
              <a:t>DJSI</a:t>
            </a:r>
          </a:p>
          <a:p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7D0A7B4-93C1-4E59-9847-64539EE96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1743-CD6B-584A-AECD-F628746E6ADE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8945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65A558-3EB6-42C7-801E-744AF25E8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Устойчивое развитие в теории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B86870F-83D3-44B9-8C8F-35AC5A9B42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7833" y="1854200"/>
            <a:ext cx="5364016" cy="4101432"/>
          </a:xfrm>
        </p:spPr>
        <p:txBody>
          <a:bodyPr/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Formular Light" charset="0"/>
                <a:cs typeface="Arial" panose="020B0604020202020204" pitchFamily="34" charset="0"/>
              </a:rPr>
              <a:t>Устойчивое развитие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Formular Light" charset="0"/>
                <a:cs typeface="Arial" panose="020B0604020202020204" pitchFamily="34" charset="0"/>
              </a:rPr>
              <a:t>— это развитие, при котором удовлетворение потребностей нынешних поколений осуществляется без ущерба для возможностей будущих поколений удовлетворять свои собственные потребности</a:t>
            </a:r>
            <a:r>
              <a:rPr lang="ru-RU" baseline="30000" dirty="0">
                <a:solidFill>
                  <a:srgbClr val="000000"/>
                </a:solidFill>
                <a:latin typeface="Arial" panose="020B0604020202020204" pitchFamily="34" charset="0"/>
                <a:ea typeface="Formular Light" charset="0"/>
                <a:cs typeface="Arial" panose="020B0604020202020204" pitchFamily="34" charset="0"/>
              </a:rPr>
              <a:t>1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Formular Light" charset="0"/>
                <a:cs typeface="Arial" panose="020B0604020202020204" pitchFamily="34" charset="0"/>
              </a:rPr>
              <a:t>.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Formular Light" charset="0"/>
                <a:cs typeface="Arial" panose="020B0604020202020204" pitchFamily="34" charset="0"/>
              </a:rPr>
              <a:t>ЦУР (Цели устойчивого развития)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Formular Light" charset="0"/>
                <a:cs typeface="Arial" panose="020B0604020202020204" pitchFamily="34" charset="0"/>
              </a:rPr>
              <a:t>– «фреймворк» основных тем УР, утвержденный ООН в 2015 году в рамках Повестки дня в области устойчивого развития</a:t>
            </a:r>
            <a:endParaRPr lang="ru-RU" b="1" dirty="0">
              <a:solidFill>
                <a:srgbClr val="000000"/>
              </a:solidFill>
              <a:latin typeface="Arial" panose="020B0604020202020204" pitchFamily="34" charset="0"/>
              <a:ea typeface="Formular Light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Formular Light" charset="0"/>
                <a:cs typeface="Arial" panose="020B0604020202020204" pitchFamily="34" charset="0"/>
              </a:rPr>
              <a:t>ESG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Formular Light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Formular Light" charset="0"/>
                <a:cs typeface="Arial" panose="020B0604020202020204" pitchFamily="34" charset="0"/>
              </a:rPr>
              <a:t>(Environmental, Social, Governance)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Formular Light" charset="0"/>
                <a:cs typeface="Arial" panose="020B0604020202020204" pitchFamily="34" charset="0"/>
              </a:rPr>
              <a:t>–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Formular Light" charset="0"/>
                <a:cs typeface="Arial" panose="020B0604020202020204" pitchFamily="34" charset="0"/>
              </a:rPr>
              <a:t> 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Formular Light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Formular Light" charset="0"/>
                <a:cs typeface="Arial" panose="020B0604020202020204" pitchFamily="34" charset="0"/>
              </a:rPr>
              <a:t>термин, возникший в среде институциональных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Formular Light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Formular Light" charset="0"/>
                <a:cs typeface="Arial" panose="020B0604020202020204" pitchFamily="34" charset="0"/>
              </a:rPr>
              <a:t>инвесторов вместе с трендом на ответственные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Formular Light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Formular Light" charset="0"/>
                <a:cs typeface="Arial" panose="020B0604020202020204" pitchFamily="34" charset="0"/>
              </a:rPr>
              <a:t>инвестиции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Formular Light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GB" sz="1400" b="1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GB" sz="14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4371840-21CC-487A-B8A9-6D821914C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1743-CD6B-584A-AECD-F628746E6ADE}" type="slidenum">
              <a:rPr lang="ru-RU" smtClean="0"/>
              <a:t>3</a:t>
            </a:fld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Основные концепции </a:t>
            </a:r>
          </a:p>
        </p:txBody>
      </p:sp>
      <p:sp>
        <p:nvSpPr>
          <p:cNvPr id="11" name="Прямоугольник 8">
            <a:extLst>
              <a:ext uri="{FF2B5EF4-FFF2-40B4-BE49-F238E27FC236}">
                <a16:creationId xmlns="" xmlns:a16="http://schemas.microsoft.com/office/drawing/2014/main" id="{CA562372-FCD9-4E01-B817-1F4F5FC99207}"/>
              </a:ext>
            </a:extLst>
          </p:cNvPr>
          <p:cNvSpPr/>
          <p:nvPr/>
        </p:nvSpPr>
        <p:spPr>
          <a:xfrm>
            <a:off x="5931780" y="1658134"/>
            <a:ext cx="2412120" cy="2283247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" name="Прямоугольник 13">
            <a:extLst>
              <a:ext uri="{FF2B5EF4-FFF2-40B4-BE49-F238E27FC236}">
                <a16:creationId xmlns="" xmlns:a16="http://schemas.microsoft.com/office/drawing/2014/main" id="{CD4A67C1-731D-4CFE-9E92-97ED3E778504}"/>
              </a:ext>
            </a:extLst>
          </p:cNvPr>
          <p:cNvSpPr/>
          <p:nvPr/>
        </p:nvSpPr>
        <p:spPr>
          <a:xfrm>
            <a:off x="5931780" y="4193433"/>
            <a:ext cx="2828925" cy="2283247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Рисунок 3">
            <a:extLst>
              <a:ext uri="{FF2B5EF4-FFF2-40B4-BE49-F238E27FC236}">
                <a16:creationId xmlns="" xmlns:a16="http://schemas.microsoft.com/office/drawing/2014/main" id="{7225544C-F9D8-4735-BC77-B50122F9E3D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516" y="1581144"/>
            <a:ext cx="2412120" cy="223641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83601CA3-9887-4FB5-8965-310213752472}"/>
              </a:ext>
            </a:extLst>
          </p:cNvPr>
          <p:cNvGrpSpPr/>
          <p:nvPr/>
        </p:nvGrpSpPr>
        <p:grpSpPr>
          <a:xfrm>
            <a:off x="5649649" y="4068371"/>
            <a:ext cx="3023256" cy="2365771"/>
            <a:chOff x="7258443" y="3559987"/>
            <a:chExt cx="3023256" cy="2365771"/>
          </a:xfrm>
          <a:solidFill>
            <a:schemeClr val="bg1"/>
          </a:solidFill>
        </p:grpSpPr>
        <p:pic>
          <p:nvPicPr>
            <p:cNvPr id="15" name="Рисунок 4">
              <a:extLst>
                <a:ext uri="{FF2B5EF4-FFF2-40B4-BE49-F238E27FC236}">
                  <a16:creationId xmlns="" xmlns:a16="http://schemas.microsoft.com/office/drawing/2014/main" id="{20B5B64B-083D-4CE1-BD26-3B15CB19A3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632" b="66640"/>
            <a:stretch/>
          </p:blipFill>
          <p:spPr>
            <a:xfrm>
              <a:off x="7258443" y="3559987"/>
              <a:ext cx="3007759" cy="597416"/>
            </a:xfrm>
            <a:prstGeom prst="rect">
              <a:avLst/>
            </a:prstGeom>
            <a:grpFill/>
          </p:spPr>
        </p:pic>
        <p:pic>
          <p:nvPicPr>
            <p:cNvPr id="16" name="Рисунок 11">
              <a:extLst>
                <a:ext uri="{FF2B5EF4-FFF2-40B4-BE49-F238E27FC236}">
                  <a16:creationId xmlns="" xmlns:a16="http://schemas.microsoft.com/office/drawing/2014/main" id="{57A71776-675D-483B-BD7C-60A31615A8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483" r="32739" b="33622"/>
            <a:stretch/>
          </p:blipFill>
          <p:spPr>
            <a:xfrm>
              <a:off x="7855045" y="4139342"/>
              <a:ext cx="2426654" cy="606998"/>
            </a:xfrm>
            <a:prstGeom prst="rect">
              <a:avLst/>
            </a:prstGeom>
            <a:grpFill/>
          </p:spPr>
        </p:pic>
        <p:pic>
          <p:nvPicPr>
            <p:cNvPr id="17" name="Рисунок 14">
              <a:extLst>
                <a:ext uri="{FF2B5EF4-FFF2-40B4-BE49-F238E27FC236}">
                  <a16:creationId xmlns="" xmlns:a16="http://schemas.microsoft.com/office/drawing/2014/main" id="{6DB84188-A4A6-41D2-B60F-4635CD4A3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501" b="66247"/>
            <a:stretch/>
          </p:blipFill>
          <p:spPr>
            <a:xfrm>
              <a:off x="7282777" y="4141905"/>
              <a:ext cx="595258" cy="604434"/>
            </a:xfrm>
            <a:prstGeom prst="rect">
              <a:avLst/>
            </a:prstGeom>
            <a:grpFill/>
          </p:spPr>
        </p:pic>
        <p:pic>
          <p:nvPicPr>
            <p:cNvPr id="18" name="Рисунок 15">
              <a:extLst>
                <a:ext uri="{FF2B5EF4-FFF2-40B4-BE49-F238E27FC236}">
                  <a16:creationId xmlns="" xmlns:a16="http://schemas.microsoft.com/office/drawing/2014/main" id="{1EE5FE0E-3705-41D3-8C9E-A0B0BF1A8D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702" t="32783" r="16759" b="33465"/>
            <a:stretch/>
          </p:blipFill>
          <p:spPr>
            <a:xfrm>
              <a:off x="7282778" y="4723092"/>
              <a:ext cx="596685" cy="604434"/>
            </a:xfrm>
            <a:prstGeom prst="rect">
              <a:avLst/>
            </a:prstGeom>
            <a:grpFill/>
          </p:spPr>
        </p:pic>
        <p:pic>
          <p:nvPicPr>
            <p:cNvPr id="19" name="Рисунок 16">
              <a:extLst>
                <a:ext uri="{FF2B5EF4-FFF2-40B4-BE49-F238E27FC236}">
                  <a16:creationId xmlns="" xmlns:a16="http://schemas.microsoft.com/office/drawing/2014/main" id="{ECA3D7EE-4BE6-4032-85E7-F77C45D367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65292" r="50064" b="1"/>
            <a:stretch/>
          </p:blipFill>
          <p:spPr>
            <a:xfrm>
              <a:off x="8458052" y="4736009"/>
              <a:ext cx="1801556" cy="621546"/>
            </a:xfrm>
            <a:prstGeom prst="rect">
              <a:avLst/>
            </a:prstGeom>
            <a:grpFill/>
          </p:spPr>
        </p:pic>
        <p:pic>
          <p:nvPicPr>
            <p:cNvPr id="20" name="Рисунок 17">
              <a:extLst>
                <a:ext uri="{FF2B5EF4-FFF2-40B4-BE49-F238E27FC236}">
                  <a16:creationId xmlns="" xmlns:a16="http://schemas.microsoft.com/office/drawing/2014/main" id="{DF975569-5FA1-452F-B106-8259165AAD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565" t="33436" r="540" b="34109"/>
            <a:stretch/>
          </p:blipFill>
          <p:spPr>
            <a:xfrm>
              <a:off x="7886042" y="4737399"/>
              <a:ext cx="573439" cy="581186"/>
            </a:xfrm>
            <a:prstGeom prst="rect">
              <a:avLst/>
            </a:prstGeom>
            <a:grpFill/>
          </p:spPr>
        </p:pic>
        <p:pic>
          <p:nvPicPr>
            <p:cNvPr id="21" name="Рисунок 19">
              <a:extLst>
                <a:ext uri="{FF2B5EF4-FFF2-40B4-BE49-F238E27FC236}">
                  <a16:creationId xmlns="" xmlns:a16="http://schemas.microsoft.com/office/drawing/2014/main" id="{0533E6FA-0845-485B-BD5E-3842E2578D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30" t="66107"/>
            <a:stretch/>
          </p:blipFill>
          <p:spPr>
            <a:xfrm>
              <a:off x="7298275" y="5318810"/>
              <a:ext cx="1792008" cy="606948"/>
            </a:xfrm>
            <a:prstGeom prst="rect">
              <a:avLst/>
            </a:prstGeom>
            <a:grpFill/>
          </p:spPr>
        </p:pic>
      </p:grpSp>
      <p:sp>
        <p:nvSpPr>
          <p:cNvPr id="22" name="Прямоугольник 67">
            <a:extLst>
              <a:ext uri="{FF2B5EF4-FFF2-40B4-BE49-F238E27FC236}">
                <a16:creationId xmlns="" xmlns:a16="http://schemas.microsoft.com/office/drawing/2014/main" id="{439B1131-F027-44E9-A2E4-8CC71322496A}"/>
              </a:ext>
            </a:extLst>
          </p:cNvPr>
          <p:cNvSpPr/>
          <p:nvPr/>
        </p:nvSpPr>
        <p:spPr>
          <a:xfrm>
            <a:off x="457200" y="6357066"/>
            <a:ext cx="5104649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ea typeface="Formular Light" charset="0"/>
                <a:cs typeface="Arial" panose="020B0604020202020204" pitchFamily="34" charset="0"/>
              </a:rPr>
              <a:t>Примечания:</a:t>
            </a:r>
            <a:endParaRPr lang="en-US" sz="800" dirty="0">
              <a:latin typeface="Arial" panose="020B0604020202020204" pitchFamily="34" charset="0"/>
              <a:ea typeface="Formular Light" charset="0"/>
              <a:cs typeface="Arial" panose="020B0604020202020204" pitchFamily="34" charset="0"/>
            </a:endParaRPr>
          </a:p>
          <a:p>
            <a:pPr marL="228600" indent="-228600">
              <a:buAutoNum type="arabicParenR"/>
            </a:pPr>
            <a:r>
              <a:rPr lang="ru-RU" sz="800" dirty="0">
                <a:latin typeface="Arial" panose="020B0604020202020204" pitchFamily="34" charset="0"/>
                <a:ea typeface="Formular Light" charset="0"/>
                <a:cs typeface="Arial" panose="020B0604020202020204" pitchFamily="34" charset="0"/>
              </a:rPr>
              <a:t>Доклад Всемирной комиссии по окружающей среде и развитию «Наше общее будущее», 1987 г.</a:t>
            </a:r>
          </a:p>
        </p:txBody>
      </p:sp>
    </p:spTree>
    <p:extLst>
      <p:ext uri="{BB962C8B-B14F-4D97-AF65-F5344CB8AC3E}">
        <p14:creationId xmlns:p14="http://schemas.microsoft.com/office/powerpoint/2010/main" val="1312178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Устойчивое развитие как часть стратегии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A11743-CD6B-584A-AECD-F628746E6ADE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b="1" dirty="0">
                <a:ea typeface="Formular Light" charset="0"/>
              </a:rPr>
              <a:t>Взаимодействуем с заинтересованными сторонами </a:t>
            </a:r>
            <a:endParaRPr lang="en-GB" sz="1200" dirty="0"/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4404" y="1954967"/>
            <a:ext cx="629320" cy="1446550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8800" b="1" dirty="0">
                <a:solidFill>
                  <a:schemeClr val="bg1"/>
                </a:solidFill>
                <a:latin typeface="Arial Black" panose="020B0A04020102020204" pitchFamily="34" charset="0"/>
                <a:ea typeface="Formular Black" charset="0"/>
                <a:cs typeface="Formular Black" charset="0"/>
              </a:rPr>
              <a:t>1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4"/>
          </p:nvPr>
        </p:nvSpPr>
        <p:spPr>
          <a:xfrm>
            <a:off x="4845128" y="1953035"/>
            <a:ext cx="629320" cy="1740989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8800" b="1" dirty="0">
                <a:solidFill>
                  <a:srgbClr val="FFFFFF"/>
                </a:solidFill>
                <a:ea typeface="Formular Black" charset="0"/>
                <a:cs typeface="Formular Black" charset="0"/>
              </a:rPr>
              <a:t>2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5"/>
          </p:nvPr>
        </p:nvSpPr>
        <p:spPr>
          <a:xfrm>
            <a:off x="622004" y="3981044"/>
            <a:ext cx="629320" cy="1740989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8800" b="1" dirty="0">
                <a:solidFill>
                  <a:srgbClr val="FFFFFF"/>
                </a:solidFill>
                <a:ea typeface="Formular Black" charset="0"/>
                <a:cs typeface="Formular Black" charset="0"/>
              </a:rPr>
              <a:t>3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6"/>
          </p:nvPr>
        </p:nvSpPr>
        <p:spPr>
          <a:xfrm>
            <a:off x="4822903" y="3979026"/>
            <a:ext cx="629320" cy="1740989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8800" b="1" dirty="0">
                <a:solidFill>
                  <a:srgbClr val="FFFFFF"/>
                </a:solidFill>
                <a:ea typeface="Formular Black" charset="0"/>
                <a:cs typeface="Formular Black" charset="0"/>
              </a:rPr>
              <a:t>4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b="1" dirty="0"/>
              <a:t>Устанавливаем цели и измеряем показатели деятельности 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ru-RU" b="1" dirty="0">
                <a:ea typeface="Formular Light" charset="0"/>
              </a:rPr>
              <a:t>Применяем высокие стандарты корпоротивного управления и риск-менеджмента</a:t>
            </a:r>
            <a:endParaRPr lang="en-US" b="1" dirty="0">
              <a:ea typeface="Formular Light" charset="0"/>
            </a:endParaRPr>
          </a:p>
          <a:p>
            <a:endParaRPr lang="ru-RU" dirty="0"/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ru-RU" b="1" dirty="0">
                <a:ea typeface="Formular Light" charset="0"/>
              </a:rPr>
              <a:t>Поддерживаем Цели УР (ЦУР ООН)</a:t>
            </a:r>
            <a:endParaRPr lang="en-US" b="1" dirty="0">
              <a:ea typeface="Formular Light" charset="0"/>
            </a:endParaRPr>
          </a:p>
          <a:p>
            <a:pPr>
              <a:lnSpc>
                <a:spcPct val="100000"/>
              </a:lnSpc>
            </a:pPr>
            <a:endParaRPr lang="en-GB" sz="1200" dirty="0"/>
          </a:p>
          <a:p>
            <a:endParaRPr lang="ru-RU" dirty="0"/>
          </a:p>
        </p:txBody>
      </p:sp>
      <p:sp>
        <p:nvSpPr>
          <p:cNvPr id="23" name="Текст 22"/>
          <p:cNvSpPr>
            <a:spLocks noGrp="1"/>
          </p:cNvSpPr>
          <p:nvPr>
            <p:ph type="body" sz="quarter" idx="20"/>
          </p:nvPr>
        </p:nvSpPr>
        <p:spPr>
          <a:xfrm>
            <a:off x="457200" y="1007982"/>
            <a:ext cx="7886700" cy="782207"/>
          </a:xfrm>
        </p:spPr>
        <p:txBody>
          <a:bodyPr/>
          <a:lstStyle/>
          <a:p>
            <a:r>
              <a:rPr lang="ru-RU" dirty="0"/>
              <a:t>Как мы обеспечиваем устойчивый и ответственный бизнес</a:t>
            </a:r>
          </a:p>
          <a:p>
            <a:endParaRPr lang="ru-RU" dirty="0"/>
          </a:p>
        </p:txBody>
      </p:sp>
      <p:sp>
        <p:nvSpPr>
          <p:cNvPr id="16" name="Объект 3"/>
          <p:cNvSpPr txBox="1">
            <a:spLocks/>
          </p:cNvSpPr>
          <p:nvPr/>
        </p:nvSpPr>
        <p:spPr>
          <a:xfrm>
            <a:off x="1563948" y="1709173"/>
            <a:ext cx="2811018" cy="64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900"/>
              </a:lnSpc>
              <a:spcBef>
                <a:spcPts val="0"/>
              </a:spcBef>
              <a:spcAft>
                <a:spcPts val="900"/>
              </a:spcAft>
              <a:buFont typeface="Arial" charset="0"/>
              <a:buNone/>
              <a:defRPr sz="800" kern="1200">
                <a:solidFill>
                  <a:schemeClr val="tx1"/>
                </a:solidFill>
                <a:latin typeface="Formular" charset="0"/>
                <a:ea typeface="Formular" charset="0"/>
                <a:cs typeface="Formular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Formular" charset="0"/>
                <a:ea typeface="Formular" charset="0"/>
                <a:cs typeface="Formular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Formular" charset="0"/>
                <a:ea typeface="Formular" charset="0"/>
                <a:cs typeface="Formular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Formular" charset="0"/>
                <a:ea typeface="Formular" charset="0"/>
                <a:cs typeface="Formular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Formular" charset="0"/>
                <a:ea typeface="Formular" charset="0"/>
                <a:cs typeface="Formular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ts val="1920"/>
              </a:lnSpc>
              <a:spcAft>
                <a:spcPts val="1200"/>
              </a:spcAft>
              <a:buBlip>
                <a:blip r:embed="rId2"/>
              </a:buBlip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20"/>
              </a:lnSpc>
              <a:spcAft>
                <a:spcPts val="1200"/>
              </a:spcAft>
            </a:pPr>
            <a:endParaRPr lang="en-US" sz="1600" dirty="0">
              <a:latin typeface="Arial" panose="020B0604020202020204" pitchFamily="34" charset="0"/>
              <a:ea typeface="Formular Light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5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5077B3-3646-44FB-8C75-E298563DF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Значимые аспекты для Полиметалла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CE111FF-3D4D-47A8-8EB5-F35B553E0C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A11743-CD6B-584A-AECD-F628746E6ADE}" type="slidenum">
              <a:rPr lang="ru-RU" smtClean="0"/>
              <a:pPr/>
              <a:t>5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ph type="tbl" sz="quarter" idx="11"/>
            <p:extLst>
              <p:ext uri="{D42A27DB-BD31-4B8C-83A1-F6EECF244321}">
                <p14:modId xmlns:p14="http://schemas.microsoft.com/office/powerpoint/2010/main" val="2984006726"/>
              </p:ext>
            </p:extLst>
          </p:nvPr>
        </p:nvGraphicFramePr>
        <p:xfrm>
          <a:off x="426244" y="1534283"/>
          <a:ext cx="8322468" cy="521397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6689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535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507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Аспект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Цели и приоритеты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073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u="none" strike="noStrike" baseline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28600" marR="0" lvl="2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panose="020B0604020202020204" pitchFamily="34" charset="0"/>
                        <a:buBlip>
                          <a:blip r:embed="rId3"/>
                        </a:buBlip>
                        <a:tabLst/>
                        <a:defRPr/>
                      </a:pPr>
                      <a:endParaRPr lang="ru-RU" sz="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Formular" charset="0"/>
                        <a:cs typeface="Arial" panose="020B0604020202020204" pitchFamily="34" charset="0"/>
                      </a:endParaRPr>
                    </a:p>
                  </a:txBody>
                  <a:tcPr marL="36000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682534834"/>
                  </a:ext>
                </a:extLst>
              </a:tr>
              <a:tr h="3051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r>
                        <a:rPr lang="ru-RU" sz="1100" b="1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 и ПБ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28600" marR="0" lvl="2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panose="020B0604020202020204" pitchFamily="34" charset="0"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Formular" charset="0"/>
                          <a:cs typeface="Arial" panose="020B0604020202020204" pitchFamily="34" charset="0"/>
                        </a:rPr>
                        <a:t>Ноль смертельных случаев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Formular" charset="0"/>
                        <a:cs typeface="Arial" panose="020B0604020202020204" pitchFamily="34" charset="0"/>
                      </a:endParaRPr>
                    </a:p>
                    <a:p>
                      <a:pPr marL="228600" marR="0" lvl="2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panose="020B0604020202020204" pitchFamily="34" charset="0"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Formular" charset="0"/>
                          <a:cs typeface="Arial" panose="020B0604020202020204" pitchFamily="34" charset="0"/>
                        </a:rPr>
                        <a:t>LTIFR &lt; 0.2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Formular" charset="0"/>
                        <a:cs typeface="Arial" panose="020B0604020202020204" pitchFamily="34" charset="0"/>
                      </a:endParaRPr>
                    </a:p>
                  </a:txBody>
                  <a:tcPr marL="36000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073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u="none" strike="noStrike" baseline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28600" marR="0" lvl="2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panose="020B0604020202020204" pitchFamily="34" charset="0"/>
                        <a:buBlip>
                          <a:blip r:embed="rId3"/>
                        </a:buBlip>
                        <a:tabLst/>
                        <a:defRPr/>
                      </a:pPr>
                      <a:endParaRPr lang="ru-RU" sz="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Formular" charset="0"/>
                        <a:cs typeface="Arial" panose="020B0604020202020204" pitchFamily="34" charset="0"/>
                      </a:endParaRPr>
                    </a:p>
                  </a:txBody>
                  <a:tcPr marL="36000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933014155"/>
                  </a:ext>
                </a:extLst>
              </a:tr>
              <a:tr h="3051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Сотрудники</a:t>
                      </a:r>
                      <a:endParaRPr lang="en-US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28600" marR="0" lvl="2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panose="020B0604020202020204" pitchFamily="34" charset="0"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Formular" charset="0"/>
                          <a:cs typeface="Arial" panose="020B0604020202020204" pitchFamily="34" charset="0"/>
                        </a:rPr>
                        <a:t>Удержание текучести персонала (2019 г.: 5,8%)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Formular" charset="0"/>
                        <a:cs typeface="Arial" panose="020B0604020202020204" pitchFamily="34" charset="0"/>
                      </a:endParaRPr>
                    </a:p>
                    <a:p>
                      <a:pPr marL="228600" marR="0" lvl="2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panose="020B0604020202020204" pitchFamily="34" charset="0"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Formular" charset="0"/>
                          <a:cs typeface="Arial" panose="020B0604020202020204" pitchFamily="34" charset="0"/>
                        </a:rPr>
                        <a:t>Повышение социокультурного разнообразия</a:t>
                      </a:r>
                    </a:p>
                  </a:txBody>
                  <a:tcPr marL="36000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073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28600" marR="0" lvl="2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panose="020B0604020202020204" pitchFamily="34" charset="0"/>
                        <a:buBlip>
                          <a:blip r:embed="rId3"/>
                        </a:buBlip>
                        <a:tabLst/>
                        <a:defRPr/>
                      </a:pPr>
                      <a:endParaRPr lang="ru-RU" sz="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Formular" charset="0"/>
                        <a:cs typeface="Arial" panose="020B0604020202020204" pitchFamily="34" charset="0"/>
                      </a:endParaRPr>
                    </a:p>
                  </a:txBody>
                  <a:tcPr marL="36000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037015581"/>
                  </a:ext>
                </a:extLst>
              </a:tr>
              <a:tr h="60244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Изменение климата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68288" marR="0" lvl="2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panose="020B0604020202020204" pitchFamily="34" charset="0"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Formular" charset="0"/>
                          <a:cs typeface="Arial" panose="020B0604020202020204" pitchFamily="34" charset="0"/>
                        </a:rPr>
                        <a:t>К 2030 году снизить удельные выбросы ПГ на 30% по отношению к 2019 году</a:t>
                      </a:r>
                    </a:p>
                    <a:p>
                      <a:pPr marL="268288" marR="0" lvl="2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panose="020B0604020202020204" pitchFamily="34" charset="0"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Formular" charset="0"/>
                          <a:cs typeface="Arial" panose="020B0604020202020204" pitchFamily="34" charset="0"/>
                        </a:rPr>
                        <a:t>К 2025 году 7% вырабатываемой электроэнергии</a:t>
                      </a:r>
                      <a:r>
                        <a:rPr lang="ru-RU" sz="11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Formular" charset="0"/>
                          <a:cs typeface="Arial" panose="020B0604020202020204" pitchFamily="34" charset="0"/>
                        </a:rPr>
                        <a:t> – из В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Formular" charset="0"/>
                          <a:cs typeface="Arial" panose="020B0604020202020204" pitchFamily="34" charset="0"/>
                        </a:rPr>
                        <a:t>ИЭ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Formular" charset="0"/>
                        <a:cs typeface="Arial" panose="020B0604020202020204" pitchFamily="34" charset="0"/>
                      </a:endParaRPr>
                    </a:p>
                    <a:p>
                      <a:pPr marL="268288" marR="0" lvl="2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panose="020B0604020202020204" pitchFamily="34" charset="0"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Formular" charset="0"/>
                          <a:cs typeface="Arial" panose="020B0604020202020204" pitchFamily="34" charset="0"/>
                        </a:rPr>
                        <a:t>К</a:t>
                      </a:r>
                      <a:r>
                        <a:rPr lang="ru-RU" sz="11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Formular" charset="0"/>
                          <a:cs typeface="Arial" panose="020B0604020202020204" pitchFamily="34" charset="0"/>
                        </a:rPr>
                        <a:t> 2022 году разработать план по переходу к углеродной нейтральности до 2050 года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Formular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50732">
                <a:tc>
                  <a:txBody>
                    <a:bodyPr/>
                    <a:lstStyle/>
                    <a:p>
                      <a:pPr algn="l" fontAlgn="b"/>
                      <a:endParaRPr lang="en-GB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68288" marR="0" lvl="2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panose="020B0604020202020204" pitchFamily="34" charset="0"/>
                        <a:buBlip>
                          <a:blip r:embed="rId3"/>
                        </a:buBlip>
                        <a:tabLst/>
                        <a:defRPr/>
                      </a:pPr>
                      <a:endParaRPr lang="ru-RU" sz="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Formular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05402873"/>
                  </a:ext>
                </a:extLst>
              </a:tr>
              <a:tr h="58151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Водные ресурсы</a:t>
                      </a:r>
                      <a:endParaRPr lang="en-US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28600" marR="0" lvl="2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panose="020B0604020202020204" pitchFamily="34" charset="0"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Formular" charset="0"/>
                          <a:cs typeface="Arial" panose="020B0604020202020204" pitchFamily="34" charset="0"/>
                        </a:rPr>
                        <a:t>К 2023 году снизить удельное потребление свежей воды на тех. нужды на 11% относительно</a:t>
                      </a:r>
                      <a:r>
                        <a:rPr lang="ru-RU" sz="11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Formular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Formular" charset="0"/>
                          <a:cs typeface="Arial" panose="020B0604020202020204" pitchFamily="34" charset="0"/>
                        </a:rPr>
                        <a:t>2018 года (выполнено</a:t>
                      </a:r>
                      <a:r>
                        <a:rPr lang="ru-RU" sz="11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Formular" charset="0"/>
                          <a:cs typeface="Arial" panose="020B0604020202020204" pitchFamily="34" charset="0"/>
                        </a:rPr>
                        <a:t> досрочно, цель сейчас – поддержание текущего уровня)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Formular" charset="0"/>
                        <a:cs typeface="Arial" panose="020B0604020202020204" pitchFamily="34" charset="0"/>
                      </a:endParaRPr>
                    </a:p>
                    <a:p>
                      <a:pPr marL="228600" marR="0" lvl="2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panose="020B0604020202020204" pitchFamily="34" charset="0"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Formular" charset="0"/>
                          <a:cs typeface="Arial" panose="020B0604020202020204" pitchFamily="34" charset="0"/>
                        </a:rPr>
                        <a:t>Следить</a:t>
                      </a:r>
                      <a:r>
                        <a:rPr lang="ru-RU" sz="11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Formular" charset="0"/>
                          <a:cs typeface="Arial" panose="020B0604020202020204" pitchFamily="34" charset="0"/>
                        </a:rPr>
                        <a:t> за качеством сбрасываемой воды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Formular" charset="0"/>
                        <a:cs typeface="Arial" panose="020B0604020202020204" pitchFamily="34" charset="0"/>
                      </a:endParaRPr>
                    </a:p>
                  </a:txBody>
                  <a:tcPr marL="36000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50732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28600" marR="0" lvl="2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panose="020B0604020202020204" pitchFamily="34" charset="0"/>
                        <a:buBlip>
                          <a:blip r:embed="rId3"/>
                        </a:buBlip>
                        <a:tabLst/>
                        <a:defRPr/>
                      </a:pPr>
                      <a:endParaRPr lang="ru-RU" sz="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Formular" charset="0"/>
                        <a:cs typeface="Arial" panose="020B0604020202020204" pitchFamily="34" charset="0"/>
                      </a:endParaRPr>
                    </a:p>
                  </a:txBody>
                  <a:tcPr marL="36000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419176500"/>
                  </a:ext>
                </a:extLst>
              </a:tr>
              <a:tr h="44333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Отходы и загрязняющие</a:t>
                      </a:r>
                      <a:r>
                        <a:rPr lang="ru-RU" sz="11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вещества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28600" marR="0" lvl="2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panose="020B0604020202020204" pitchFamily="34" charset="0"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Сухое складирование – 15% от общего объема хвостов к 2024 году</a:t>
                      </a:r>
                    </a:p>
                    <a:p>
                      <a:pPr marL="228600" marR="0" lvl="2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panose="020B0604020202020204" pitchFamily="34" charset="0"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Formular" charset="0"/>
                          <a:cs typeface="Arial" panose="020B0604020202020204" pitchFamily="34" charset="0"/>
                        </a:rPr>
                        <a:t>К 2023 году использовать повторно 16% отходов</a:t>
                      </a:r>
                      <a:r>
                        <a:rPr lang="ru-RU" sz="11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Formular" charset="0"/>
                          <a:cs typeface="Arial" panose="020B0604020202020204" pitchFamily="34" charset="0"/>
                        </a:rPr>
                        <a:t> (большая часть отходов – пустая порода)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Formular" charset="0"/>
                        <a:cs typeface="Arial" panose="020B0604020202020204" pitchFamily="34" charset="0"/>
                      </a:endParaRPr>
                    </a:p>
                  </a:txBody>
                  <a:tcPr marL="36000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5073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28600" marR="0" lvl="2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panose="020B0604020202020204" pitchFamily="34" charset="0"/>
                        <a:buBlip>
                          <a:blip r:embed="rId3"/>
                        </a:buBlip>
                        <a:tabLst/>
                        <a:defRPr/>
                      </a:pPr>
                      <a:endParaRPr lang="ru-RU" sz="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Formular" charset="0"/>
                        <a:cs typeface="Arial" panose="020B0604020202020204" pitchFamily="34" charset="0"/>
                      </a:endParaRPr>
                    </a:p>
                  </a:txBody>
                  <a:tcPr marL="36000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124223081"/>
                  </a:ext>
                </a:extLst>
              </a:tr>
              <a:tr h="3051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Биоразнообразие</a:t>
                      </a:r>
                      <a:r>
                        <a:rPr lang="ru-RU" sz="11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 земли</a:t>
                      </a:r>
                      <a:endParaRPr lang="en-GB" sz="11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28600" marR="0" lvl="2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panose="020B0604020202020204" pitchFamily="34" charset="0"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Снижение прямого воздействия на биоразнообразие</a:t>
                      </a:r>
                    </a:p>
                    <a:p>
                      <a:pPr marL="228600" marR="0" lvl="2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panose="020B0604020202020204" pitchFamily="34" charset="0"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Formular" charset="0"/>
                          <a:cs typeface="Arial" panose="020B0604020202020204" pitchFamily="34" charset="0"/>
                        </a:rPr>
                        <a:t>Ответственное</a:t>
                      </a:r>
                      <a:r>
                        <a:rPr lang="ru-RU" sz="11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Formular" charset="0"/>
                          <a:cs typeface="Arial" panose="020B0604020202020204" pitchFamily="34" charset="0"/>
                        </a:rPr>
                        <a:t> закрытие предприятий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Formular" charset="0"/>
                        <a:cs typeface="Arial" panose="020B0604020202020204" pitchFamily="34" charset="0"/>
                      </a:endParaRPr>
                    </a:p>
                  </a:txBody>
                  <a:tcPr marL="36000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5073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28600" marR="0" lvl="2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panose="020B0604020202020204" pitchFamily="34" charset="0"/>
                        <a:buBlip>
                          <a:blip r:embed="rId3"/>
                        </a:buBlip>
                        <a:tabLst/>
                        <a:defRPr/>
                      </a:pPr>
                      <a:endParaRPr lang="ru-RU" sz="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Formular" charset="0"/>
                        <a:cs typeface="Arial" panose="020B0604020202020204" pitchFamily="34" charset="0"/>
                      </a:endParaRPr>
                    </a:p>
                  </a:txBody>
                  <a:tcPr marL="36000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41649084"/>
                  </a:ext>
                </a:extLst>
              </a:tr>
              <a:tr h="3051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Местные сообщества</a:t>
                      </a:r>
                      <a:endParaRPr lang="en-US" sz="110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28600" marR="0" lvl="2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panose="020B0604020202020204" pitchFamily="34" charset="0"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Formular" charset="0"/>
                          <a:cs typeface="Arial" panose="020B0604020202020204" pitchFamily="34" charset="0"/>
                        </a:rPr>
                        <a:t>Отсутствие конфликтов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Formular" charset="0"/>
                        <a:cs typeface="Arial" panose="020B0604020202020204" pitchFamily="34" charset="0"/>
                      </a:endParaRPr>
                    </a:p>
                    <a:p>
                      <a:pPr marL="228600" marR="0" lvl="2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panose="020B0604020202020204" pitchFamily="34" charset="0"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Formular" charset="0"/>
                          <a:cs typeface="Arial" panose="020B0604020202020204" pitchFamily="34" charset="0"/>
                        </a:rPr>
                        <a:t>Социальные инвестиции и эффективное взаимодействие</a:t>
                      </a:r>
                    </a:p>
                  </a:txBody>
                  <a:tcPr marL="36000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5073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28600" marR="0" lvl="2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panose="020B0604020202020204" pitchFamily="34" charset="0"/>
                        <a:buBlip>
                          <a:blip r:embed="rId3"/>
                        </a:buBlip>
                        <a:tabLst/>
                        <a:defRPr/>
                      </a:pPr>
                      <a:endParaRPr lang="ru-RU" sz="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Formular" charset="0"/>
                        <a:cs typeface="Arial" panose="020B0604020202020204" pitchFamily="34" charset="0"/>
                      </a:endParaRPr>
                    </a:p>
                  </a:txBody>
                  <a:tcPr marL="36000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305336059"/>
                  </a:ext>
                </a:extLst>
              </a:tr>
              <a:tr h="30514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Цепь</a:t>
                      </a:r>
                      <a:r>
                        <a:rPr lang="ru-RU" sz="1100" b="1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</a:t>
                      </a:r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оставок</a:t>
                      </a:r>
                      <a:endParaRPr lang="en-US" sz="110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28600" marR="0" lvl="2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panose="020B0604020202020204" pitchFamily="34" charset="0"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ru-RU" sz="11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Formular" charset="0"/>
                          <a:cs typeface="Arial" panose="020B0604020202020204" pitchFamily="34" charset="0"/>
                        </a:rPr>
                        <a:t>Усиление взаимодействия с бизнес-партнерами</a:t>
                      </a:r>
                    </a:p>
                    <a:p>
                      <a:pPr marL="228600" marR="0" lvl="2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panose="020B0604020202020204" pitchFamily="34" charset="0"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ru-RU" sz="11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Formular" charset="0"/>
                          <a:cs typeface="Arial" panose="020B0604020202020204" pitchFamily="34" charset="0"/>
                        </a:rPr>
                        <a:t>Выстраивание ответственной цепочки поставок</a:t>
                      </a:r>
                    </a:p>
                  </a:txBody>
                  <a:tcPr marL="36000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Фокус на важном для компании и стейкхолдеров</a:t>
            </a:r>
          </a:p>
        </p:txBody>
      </p:sp>
    </p:spTree>
    <p:extLst>
      <p:ext uri="{BB962C8B-B14F-4D97-AF65-F5344CB8AC3E}">
        <p14:creationId xmlns:p14="http://schemas.microsoft.com/office/powerpoint/2010/main" val="1738449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Политики и стандарты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A11743-CD6B-584A-AECD-F628746E6ADE}" type="slidenum">
              <a:rPr lang="ru-RU" smtClean="0"/>
              <a:t>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457200" y="2654522"/>
            <a:ext cx="2651125" cy="3625961"/>
          </a:xfrm>
        </p:spPr>
        <p:txBody>
          <a:bodyPr/>
          <a:lstStyle/>
          <a:p>
            <a:pPr marL="230400" indent="-230400">
              <a:buBlip>
                <a:blip r:embed="rId3"/>
              </a:buBlip>
            </a:pPr>
            <a:r>
              <a:rPr lang="ru-RU" sz="1400" dirty="0">
                <a:latin typeface="Arial" panose="020B0604020202020204" pitchFamily="34" charset="0"/>
                <a:ea typeface="Formular Light" charset="0"/>
                <a:cs typeface="Arial" panose="020B0604020202020204" pitchFamily="34" charset="0"/>
              </a:rPr>
              <a:t>Экологическая политика</a:t>
            </a:r>
          </a:p>
          <a:p>
            <a:pPr marL="230400" indent="-230400">
              <a:buBlip>
                <a:blip r:embed="rId3"/>
              </a:buBlip>
            </a:pPr>
            <a:r>
              <a:rPr lang="ru-RU" sz="1400" dirty="0">
                <a:latin typeface="Arial" panose="020B0604020202020204" pitchFamily="34" charset="0"/>
                <a:ea typeface="Formular Light" charset="0"/>
                <a:cs typeface="Arial" panose="020B0604020202020204" pitchFamily="34" charset="0"/>
              </a:rPr>
              <a:t>Климатическая политика</a:t>
            </a:r>
          </a:p>
          <a:p>
            <a:pPr marL="230400" indent="-230400">
              <a:buBlip>
                <a:blip r:embed="rId3"/>
              </a:buBlip>
            </a:pPr>
            <a:r>
              <a:rPr lang="ru-RU" sz="1400" dirty="0">
                <a:latin typeface="Arial" panose="020B0604020202020204" pitchFamily="34" charset="0"/>
                <a:ea typeface="Formular Light" charset="0"/>
                <a:cs typeface="Arial" panose="020B0604020202020204" pitchFamily="34" charset="0"/>
              </a:rPr>
              <a:t>Энергетическая политика</a:t>
            </a:r>
          </a:p>
          <a:p>
            <a:pPr marL="230400" indent="-230400">
              <a:buBlip>
                <a:blip r:embed="rId3"/>
              </a:buBlip>
            </a:pPr>
            <a:r>
              <a:rPr lang="ru-RU" sz="1400" dirty="0">
                <a:latin typeface="Arial" panose="020B0604020202020204" pitchFamily="34" charset="0"/>
                <a:ea typeface="Formular Light" charset="0"/>
                <a:cs typeface="Arial" panose="020B0604020202020204" pitchFamily="34" charset="0"/>
              </a:rPr>
              <a:t>Политика управления ГТС</a:t>
            </a:r>
          </a:p>
          <a:p>
            <a:pPr marL="230400" indent="-230400">
              <a:buBlip>
                <a:blip r:embed="rId3"/>
              </a:buBlip>
            </a:pPr>
            <a:r>
              <a:rPr lang="ru-RU" sz="1400" dirty="0">
                <a:latin typeface="Arial" panose="020B0604020202020204" pitchFamily="34" charset="0"/>
                <a:ea typeface="Formular Light" charset="0"/>
                <a:cs typeface="Arial" panose="020B0604020202020204" pitchFamily="34" charset="0"/>
              </a:rPr>
              <a:t>Политика закрытия месторождений</a:t>
            </a:r>
          </a:p>
          <a:p>
            <a:pPr marL="230400" indent="-230400">
              <a:buBlip>
                <a:blip r:embed="rId3"/>
              </a:buBlip>
            </a:pPr>
            <a:r>
              <a:rPr lang="ru-RU" sz="1400" dirty="0">
                <a:latin typeface="Arial" panose="020B0604020202020204" pitchFamily="34" charset="0"/>
                <a:ea typeface="Formular Light" charset="0"/>
                <a:cs typeface="Arial" panose="020B0604020202020204" pitchFamily="34" charset="0"/>
              </a:rPr>
              <a:t>Рамочная программа зеленого финансирования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3277393" y="2654524"/>
            <a:ext cx="2758284" cy="3195494"/>
          </a:xfrm>
        </p:spPr>
        <p:txBody>
          <a:bodyPr/>
          <a:lstStyle/>
          <a:p>
            <a:pPr marL="230400" indent="-230400">
              <a:buBlip>
                <a:blip r:embed="rId3"/>
              </a:buBlip>
            </a:pPr>
            <a:r>
              <a:rPr lang="ru-RU" sz="1400" dirty="0">
                <a:latin typeface="Arial" panose="020B0604020202020204" pitchFamily="34" charset="0"/>
                <a:ea typeface="Formular Light" charset="0"/>
                <a:cs typeface="Arial" panose="020B0604020202020204" pitchFamily="34" charset="0"/>
              </a:rPr>
              <a:t>Политика в области прав человека</a:t>
            </a:r>
          </a:p>
          <a:p>
            <a:pPr marL="230400" indent="-230400">
              <a:buBlip>
                <a:blip r:embed="rId3"/>
              </a:buBlip>
            </a:pPr>
            <a:r>
              <a:rPr lang="ru-RU" sz="1400" dirty="0">
                <a:latin typeface="Arial" panose="020B0604020202020204" pitchFamily="34" charset="0"/>
                <a:ea typeface="Formular Light" charset="0"/>
                <a:cs typeface="Arial" panose="020B0604020202020204" pitchFamily="34" charset="0"/>
              </a:rPr>
              <a:t>Политика в сфере управления персоналом </a:t>
            </a:r>
          </a:p>
          <a:p>
            <a:pPr marL="230400" indent="-230400">
              <a:buBlip>
                <a:blip r:embed="rId3"/>
              </a:buBlip>
            </a:pPr>
            <a:r>
              <a:rPr lang="ru-RU" sz="1400" dirty="0">
                <a:latin typeface="Arial" panose="020B0604020202020204" pitchFamily="34" charset="0"/>
                <a:ea typeface="Formular Light" charset="0"/>
                <a:cs typeface="Arial" panose="020B0604020202020204" pitchFamily="34" charset="0"/>
              </a:rPr>
              <a:t>Политика по взаимодействию с местными сообществами </a:t>
            </a:r>
          </a:p>
          <a:p>
            <a:pPr marL="230400" indent="-230400">
              <a:buBlip>
                <a:blip r:embed="rId3"/>
              </a:buBlip>
            </a:pPr>
            <a:r>
              <a:rPr lang="ru-RU" sz="1400" dirty="0">
                <a:latin typeface="Arial" panose="020B0604020202020204" pitchFamily="34" charset="0"/>
                <a:ea typeface="Formular Light" charset="0"/>
                <a:cs typeface="Arial" panose="020B0604020202020204" pitchFamily="34" charset="0"/>
              </a:rPr>
              <a:t>Политика по многообразию и инклюзивности</a:t>
            </a:r>
          </a:p>
          <a:p>
            <a:pPr marL="230400" indent="-230400">
              <a:buBlip>
                <a:blip r:embed="rId3"/>
              </a:buBlip>
            </a:pPr>
            <a:r>
              <a:rPr lang="ru-RU" sz="1400" dirty="0">
                <a:latin typeface="Arial" panose="020B0604020202020204" pitchFamily="34" charset="0"/>
                <a:ea typeface="Formular Light" charset="0"/>
                <a:cs typeface="Arial" panose="020B0604020202020204" pitchFamily="34" charset="0"/>
              </a:rPr>
              <a:t>Политика в области охраны труда и промышленной безопасности</a:t>
            </a:r>
          </a:p>
          <a:p>
            <a:pPr lvl="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6097587" y="2654523"/>
            <a:ext cx="2651125" cy="2470929"/>
          </a:xfrm>
        </p:spPr>
        <p:txBody>
          <a:bodyPr/>
          <a:lstStyle/>
          <a:p>
            <a:pPr marL="230400" indent="-230400">
              <a:buBlip>
                <a:blip r:embed="rId3"/>
              </a:buBlip>
            </a:pPr>
            <a:r>
              <a:rPr lang="ru-RU" sz="1400" b="0" dirty="0">
                <a:latin typeface="Arial" panose="020B0604020202020204" pitchFamily="34" charset="0"/>
                <a:ea typeface="Formular Light" charset="0"/>
                <a:cs typeface="Arial" panose="020B0604020202020204" pitchFamily="34" charset="0"/>
              </a:rPr>
              <a:t>Кодекс поведения </a:t>
            </a:r>
          </a:p>
          <a:p>
            <a:pPr marL="230400" indent="-230400">
              <a:buBlip>
                <a:blip r:embed="rId3"/>
              </a:buBlip>
            </a:pPr>
            <a:r>
              <a:rPr lang="ru-RU" sz="1400" b="0" dirty="0">
                <a:latin typeface="Arial" panose="020B0604020202020204" pitchFamily="34" charset="0"/>
                <a:ea typeface="Formular Light" charset="0"/>
                <a:cs typeface="Arial" panose="020B0604020202020204" pitchFamily="34" charset="0"/>
              </a:rPr>
              <a:t>Кодекс поведения поставщиков </a:t>
            </a:r>
          </a:p>
          <a:p>
            <a:pPr marL="230400" indent="-230400">
              <a:buBlip>
                <a:blip r:embed="rId3"/>
              </a:buBlip>
            </a:pPr>
            <a:r>
              <a:rPr lang="ru-RU" sz="1400" b="0" dirty="0">
                <a:latin typeface="Arial" panose="020B0604020202020204" pitchFamily="34" charset="0"/>
                <a:ea typeface="Formular Light" charset="0"/>
                <a:cs typeface="Arial" panose="020B0604020202020204" pitchFamily="34" charset="0"/>
              </a:rPr>
              <a:t>Политика по противодействию взяткам и коррупции </a:t>
            </a:r>
          </a:p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dirty="0"/>
              <a:t>Этика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dirty="0"/>
              <a:t>Управление </a:t>
            </a:r>
            <a:r>
              <a:rPr lang="ru-RU" dirty="0" smtClean="0"/>
              <a:t>аспектами</a:t>
            </a:r>
            <a:r>
              <a:rPr lang="en-US" dirty="0" smtClean="0"/>
              <a:t> </a:t>
            </a:r>
            <a:r>
              <a:rPr lang="ru-RU" dirty="0" smtClean="0"/>
              <a:t>устойчивого развития</a:t>
            </a:r>
            <a:endParaRPr lang="ru-RU" dirty="0"/>
          </a:p>
        </p:txBody>
      </p:sp>
      <p:sp>
        <p:nvSpPr>
          <p:cNvPr id="11" name="Текст 8">
            <a:extLst>
              <a:ext uri="{FF2B5EF4-FFF2-40B4-BE49-F238E27FC236}">
                <a16:creationId xmlns="" xmlns:a16="http://schemas.microsoft.com/office/drawing/2014/main" id="{6E44A4B2-7A4A-4FE2-AC1F-163991D4B0DE}"/>
              </a:ext>
            </a:extLst>
          </p:cNvPr>
          <p:cNvSpPr txBox="1">
            <a:spLocks/>
          </p:cNvSpPr>
          <p:nvPr/>
        </p:nvSpPr>
        <p:spPr>
          <a:xfrm>
            <a:off x="3277392" y="1888572"/>
            <a:ext cx="2651125" cy="433553"/>
          </a:xfrm>
          <a:prstGeom prst="rect">
            <a:avLst/>
          </a:prstGeom>
          <a:solidFill>
            <a:srgbClr val="FF9E18"/>
          </a:solidFill>
        </p:spPr>
        <p:txBody>
          <a:bodyPr anchor="ctr" anchorCtr="1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Formular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Formular" charset="0"/>
                <a:ea typeface="Formular" charset="0"/>
                <a:cs typeface="Formular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Formular" charset="0"/>
                <a:ea typeface="Formular" charset="0"/>
                <a:cs typeface="Formular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Formular" charset="0"/>
                <a:ea typeface="Formular" charset="0"/>
                <a:cs typeface="Formular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Formular" charset="0"/>
                <a:ea typeface="Formular" charset="0"/>
                <a:cs typeface="Formular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Общество и безопасность</a:t>
            </a:r>
          </a:p>
        </p:txBody>
      </p:sp>
      <p:sp>
        <p:nvSpPr>
          <p:cNvPr id="12" name="Текст 8">
            <a:extLst>
              <a:ext uri="{FF2B5EF4-FFF2-40B4-BE49-F238E27FC236}">
                <a16:creationId xmlns="" xmlns:a16="http://schemas.microsoft.com/office/drawing/2014/main" id="{5F828F9F-F311-4680-9E54-81FB0FDAF146}"/>
              </a:ext>
            </a:extLst>
          </p:cNvPr>
          <p:cNvSpPr txBox="1">
            <a:spLocks/>
          </p:cNvSpPr>
          <p:nvPr/>
        </p:nvSpPr>
        <p:spPr>
          <a:xfrm>
            <a:off x="457200" y="1888572"/>
            <a:ext cx="2651125" cy="433553"/>
          </a:xfrm>
          <a:prstGeom prst="rect">
            <a:avLst/>
          </a:prstGeom>
          <a:solidFill>
            <a:srgbClr val="FF9E18"/>
          </a:solidFill>
        </p:spPr>
        <p:txBody>
          <a:bodyPr anchor="ctr" anchorCtr="1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Formular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Formular" charset="0"/>
                <a:ea typeface="Formular" charset="0"/>
                <a:cs typeface="Formular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Formular" charset="0"/>
                <a:ea typeface="Formular" charset="0"/>
                <a:cs typeface="Formular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Formular" charset="0"/>
                <a:ea typeface="Formular" charset="0"/>
                <a:cs typeface="Formular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Formular" charset="0"/>
                <a:ea typeface="Formular" charset="0"/>
                <a:cs typeface="Formular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Экология</a:t>
            </a:r>
          </a:p>
        </p:txBody>
      </p:sp>
    </p:spTree>
    <p:extLst>
      <p:ext uri="{BB962C8B-B14F-4D97-AF65-F5344CB8AC3E}">
        <p14:creationId xmlns:p14="http://schemas.microsoft.com/office/powerpoint/2010/main" val="4129124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7D0A7B4-93C1-4E59-9847-64539EE96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1743-CD6B-584A-AECD-F628746E6ADE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D2673234-2DBE-47F1-ABD5-55D3072A4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70" y="676275"/>
            <a:ext cx="7886700" cy="664797"/>
          </a:xfrm>
        </p:spPr>
        <p:txBody>
          <a:bodyPr/>
          <a:lstStyle/>
          <a:p>
            <a:r>
              <a:rPr lang="ru-RU" dirty="0"/>
              <a:t>Проекты в области </a:t>
            </a:r>
            <a:r>
              <a:rPr lang="en-GB" dirty="0"/>
              <a:t>ESG</a:t>
            </a:r>
            <a:br>
              <a:rPr lang="en-GB" dirty="0"/>
            </a:b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="" xmlns:a16="http://schemas.microsoft.com/office/drawing/2014/main" id="{DF83DC54-2C22-437F-99F3-907289B35D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Достижение целей УР в сферах нашего воздействия </a:t>
            </a:r>
          </a:p>
        </p:txBody>
      </p:sp>
      <p:graphicFrame>
        <p:nvGraphicFramePr>
          <p:cNvPr id="21" name="Таблица 17">
            <a:extLst>
              <a:ext uri="{FF2B5EF4-FFF2-40B4-BE49-F238E27FC236}">
                <a16:creationId xmlns="" xmlns:a16="http://schemas.microsoft.com/office/drawing/2014/main" id="{3F1666FA-9964-4AEE-B1B7-0FF70F1435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367147"/>
              </p:ext>
            </p:extLst>
          </p:nvPr>
        </p:nvGraphicFramePr>
        <p:xfrm>
          <a:off x="455670" y="1762347"/>
          <a:ext cx="6034722" cy="49249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76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026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143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05323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Категории проектов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Проекты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Соответствующие ЦУР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203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Экологически чистый транспорт</a:t>
                      </a:r>
                      <a:endParaRPr lang="ru-RU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Электрические транспортные средства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Низкоуглеродные транспортные средства и оборудование (сетевое электроснабжение от ГЭС) </a:t>
                      </a:r>
                      <a:endParaRPr lang="ru-RU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Formular Light" panose="02000000000000000000" pitchFamily="2" charset="-52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31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</a:t>
                      </a:r>
                      <a:r>
                        <a:rPr lang="ru-RU" sz="1400" kern="1200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иБ</a:t>
                      </a:r>
                      <a:endParaRPr lang="ru-RU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Система</a:t>
                      </a:r>
                      <a:r>
                        <a:rPr lang="ru-RU" sz="1400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цифрового мониторинга усталости водителей </a:t>
                      </a:r>
                      <a:endParaRPr lang="ru-RU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  <a:p>
                      <a:endParaRPr lang="ru-RU" sz="1200" dirty="0">
                        <a:latin typeface="Formular Light" panose="02000000000000000000" pitchFamily="2" charset="-52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13994">
                <a:tc>
                  <a:txBody>
                    <a:bodyPr/>
                    <a:lstStyle/>
                    <a:p>
                      <a:r>
                        <a:rPr lang="ru-RU" sz="140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Энерго</a:t>
                      </a:r>
                      <a:r>
                        <a:rPr lang="ru-RU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-эффективность</a:t>
                      </a:r>
                      <a:endParaRPr lang="ru-RU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Проекты по повышению </a:t>
                      </a:r>
                      <a:r>
                        <a:rPr lang="ru-RU" sz="140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энергоэффективности</a:t>
                      </a:r>
                      <a:r>
                        <a:rPr lang="ru-RU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оборудования, питающегося от электросети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Formular Light" panose="02000000000000000000" pitchFamily="2" charset="-52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267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Контроль и предотвращение загрязнения окружающей среды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Модернизация</a:t>
                      </a:r>
                      <a:r>
                        <a:rPr lang="ru-RU" sz="1400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системы очистки для снижения выбросов загрязняющих веществ в атмосферу</a:t>
                      </a:r>
                      <a:r>
                        <a:rPr lang="ru-RU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Formular Light" panose="02000000000000000000" pitchFamily="2" charset="-52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18C4ABEE-A9E9-4757-BEC9-69E6DFE54374}"/>
              </a:ext>
            </a:extLst>
          </p:cNvPr>
          <p:cNvSpPr txBox="1"/>
          <p:nvPr/>
        </p:nvSpPr>
        <p:spPr>
          <a:xfrm>
            <a:off x="4483646" y="5168882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dirty="0"/>
          </a:p>
        </p:txBody>
      </p:sp>
      <p:pic>
        <p:nvPicPr>
          <p:cNvPr id="27" name="Рисунок 19">
            <a:extLst>
              <a:ext uri="{FF2B5EF4-FFF2-40B4-BE49-F238E27FC236}">
                <a16:creationId xmlns="" xmlns:a16="http://schemas.microsoft.com/office/drawing/2014/main" id="{6D6E5F75-4666-4082-BB44-D7ECDE76A4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137" y="2527421"/>
            <a:ext cx="600276" cy="600276"/>
          </a:xfrm>
          <a:prstGeom prst="rect">
            <a:avLst/>
          </a:prstGeom>
        </p:spPr>
      </p:pic>
      <p:pic>
        <p:nvPicPr>
          <p:cNvPr id="28" name="Рисунок 20">
            <a:extLst>
              <a:ext uri="{FF2B5EF4-FFF2-40B4-BE49-F238E27FC236}">
                <a16:creationId xmlns="" xmlns:a16="http://schemas.microsoft.com/office/drawing/2014/main" id="{9468A067-84C0-4885-87E5-8CFED6F5422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4471" y="3666454"/>
            <a:ext cx="600276" cy="600276"/>
          </a:xfrm>
          <a:prstGeom prst="rect">
            <a:avLst/>
          </a:prstGeom>
        </p:spPr>
      </p:pic>
      <p:pic>
        <p:nvPicPr>
          <p:cNvPr id="29" name="Рисунок 21">
            <a:extLst>
              <a:ext uri="{FF2B5EF4-FFF2-40B4-BE49-F238E27FC236}">
                <a16:creationId xmlns="" xmlns:a16="http://schemas.microsoft.com/office/drawing/2014/main" id="{093CD771-B14B-4D32-9406-773DAC79128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5952" y="3666454"/>
            <a:ext cx="600276" cy="600276"/>
          </a:xfrm>
          <a:prstGeom prst="rect">
            <a:avLst/>
          </a:prstGeom>
        </p:spPr>
      </p:pic>
      <p:graphicFrame>
        <p:nvGraphicFramePr>
          <p:cNvPr id="32" name="Объект 4">
            <a:extLst>
              <a:ext uri="{FF2B5EF4-FFF2-40B4-BE49-F238E27FC236}">
                <a16:creationId xmlns="" xmlns:a16="http://schemas.microsoft.com/office/drawing/2014/main" id="{A539EEB8-7F15-4048-B525-9FC0253597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8454251"/>
              </p:ext>
            </p:extLst>
          </p:nvPr>
        </p:nvGraphicFramePr>
        <p:xfrm>
          <a:off x="6814879" y="4734271"/>
          <a:ext cx="1989831" cy="573505"/>
        </p:xfrm>
        <a:graphic>
          <a:graphicData uri="http://schemas.openxmlformats.org/drawingml/2006/table">
            <a:tbl>
              <a:tblPr firstRow="1" bandRow="1"/>
              <a:tblGrid>
                <a:gridCol w="19898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735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orm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orm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orm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orm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orm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orm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orm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orm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ormular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B3E6A"/>
                          </a:solidFill>
                          <a:effectLst/>
                          <a:uLnTx/>
                          <a:uFillTx/>
                          <a:latin typeface="Formular" charset="0"/>
                        </a:rPr>
                        <a:t>СЭС, в планах на КЫЗЫЛ</a:t>
                      </a: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B3E6A"/>
                        </a:solidFill>
                        <a:effectLst/>
                        <a:uLnTx/>
                        <a:uFillTx/>
                        <a:latin typeface="Formular" charset="0"/>
                      </a:endParaRPr>
                    </a:p>
                  </a:txBody>
                  <a:tcPr marL="180000" marR="0" marT="10800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B3E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3" name="Объект 4">
            <a:extLst>
              <a:ext uri="{FF2B5EF4-FFF2-40B4-BE49-F238E27FC236}">
                <a16:creationId xmlns="" xmlns:a16="http://schemas.microsoft.com/office/drawing/2014/main" id="{27A6819D-BFB0-4ADD-BAD8-DD4CB6AED7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6564563"/>
              </p:ext>
            </p:extLst>
          </p:nvPr>
        </p:nvGraphicFramePr>
        <p:xfrm>
          <a:off x="6814234" y="1762347"/>
          <a:ext cx="1946181" cy="382320"/>
        </p:xfrm>
        <a:graphic>
          <a:graphicData uri="http://schemas.openxmlformats.org/drawingml/2006/table">
            <a:tbl>
              <a:tblPr firstRow="1" bandRow="1"/>
              <a:tblGrid>
                <a:gridCol w="19461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564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orm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orm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orm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orm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orm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orm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orm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orm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ormular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all" spc="0" normalizeH="0" baseline="0" noProof="0" dirty="0">
                          <a:ln>
                            <a:noFill/>
                          </a:ln>
                          <a:solidFill>
                            <a:srgbClr val="2B3E6A"/>
                          </a:solidFill>
                          <a:effectLst/>
                          <a:uLnTx/>
                          <a:uFillTx/>
                          <a:latin typeface="Formular" charset="0"/>
                        </a:rPr>
                        <a:t>Замена дизельного  парка, Кызыл и КГП</a:t>
                      </a:r>
                      <a:endParaRPr kumimoji="0" lang="en-US" sz="1000" b="1" i="0" u="none" strike="noStrike" kern="1200" cap="all" spc="0" normalizeH="0" baseline="0" noProof="0" dirty="0">
                        <a:ln>
                          <a:noFill/>
                        </a:ln>
                        <a:solidFill>
                          <a:srgbClr val="2B3E6A"/>
                        </a:solidFill>
                        <a:effectLst/>
                        <a:uLnTx/>
                        <a:uFillTx/>
                        <a:latin typeface="Formular" charset="0"/>
                      </a:endParaRPr>
                    </a:p>
                  </a:txBody>
                  <a:tcPr marL="180000" marR="0" marT="10800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B3E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4" name="Прямоугольный треугольник 6">
            <a:extLst>
              <a:ext uri="{FF2B5EF4-FFF2-40B4-BE49-F238E27FC236}">
                <a16:creationId xmlns="" xmlns:a16="http://schemas.microsoft.com/office/drawing/2014/main" id="{0DC8AB01-5B17-40DE-9FAB-548A0DF6BC86}"/>
              </a:ext>
            </a:extLst>
          </p:cNvPr>
          <p:cNvSpPr/>
          <p:nvPr/>
        </p:nvSpPr>
        <p:spPr>
          <a:xfrm rot="5400000">
            <a:off x="6841079" y="1731219"/>
            <a:ext cx="157268" cy="21973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35" name="Рисунок 26">
            <a:extLst>
              <a:ext uri="{FF2B5EF4-FFF2-40B4-BE49-F238E27FC236}">
                <a16:creationId xmlns="" xmlns:a16="http://schemas.microsoft.com/office/drawing/2014/main" id="{2815FCB5-5C3B-4948-8C33-DF8C31F48BF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4948" y="4493046"/>
            <a:ext cx="600276" cy="600276"/>
          </a:xfrm>
          <a:prstGeom prst="rect">
            <a:avLst/>
          </a:prstGeom>
        </p:spPr>
      </p:pic>
      <p:pic>
        <p:nvPicPr>
          <p:cNvPr id="36" name="Рисунок 27">
            <a:extLst>
              <a:ext uri="{FF2B5EF4-FFF2-40B4-BE49-F238E27FC236}">
                <a16:creationId xmlns="" xmlns:a16="http://schemas.microsoft.com/office/drawing/2014/main" id="{7AC31E67-FDBE-4667-8A55-FDB449069A7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6089" y="4493046"/>
            <a:ext cx="600182" cy="600182"/>
          </a:xfrm>
          <a:prstGeom prst="rect">
            <a:avLst/>
          </a:prstGeom>
        </p:spPr>
      </p:pic>
      <p:graphicFrame>
        <p:nvGraphicFramePr>
          <p:cNvPr id="37" name="Объект 4">
            <a:extLst>
              <a:ext uri="{FF2B5EF4-FFF2-40B4-BE49-F238E27FC236}">
                <a16:creationId xmlns="" xmlns:a16="http://schemas.microsoft.com/office/drawing/2014/main" id="{E7468A93-8AAD-4006-9F78-C742D66F6F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1419813"/>
              </p:ext>
            </p:extLst>
          </p:nvPr>
        </p:nvGraphicFramePr>
        <p:xfrm>
          <a:off x="6814878" y="3361791"/>
          <a:ext cx="1989831" cy="462562"/>
        </p:xfrm>
        <a:graphic>
          <a:graphicData uri="http://schemas.openxmlformats.org/drawingml/2006/table">
            <a:tbl>
              <a:tblPr firstRow="1" bandRow="1"/>
              <a:tblGrid>
                <a:gridCol w="19898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625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orm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orm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orm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orm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orm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orm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orm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orm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ormular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B3E6A"/>
                          </a:solidFill>
                          <a:effectLst/>
                          <a:uLnTx/>
                          <a:uFillTx/>
                          <a:latin typeface="Formular" charset="0"/>
                        </a:rPr>
                        <a:t>RAIL VAYOR, </a:t>
                      </a: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B3E6A"/>
                          </a:solidFill>
                          <a:effectLst/>
                          <a:uLnTx/>
                          <a:uFillTx/>
                          <a:latin typeface="Formular" charset="0"/>
                        </a:rPr>
                        <a:t>Варвара </a:t>
                      </a: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B3E6A"/>
                        </a:solidFill>
                        <a:effectLst/>
                        <a:uLnTx/>
                        <a:uFillTx/>
                        <a:latin typeface="Formular" charset="0"/>
                      </a:endParaRPr>
                    </a:p>
                  </a:txBody>
                  <a:tcPr marL="180000" marR="0" marT="10800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B3E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8" name="Прямоугольный треугольник 6">
            <a:extLst>
              <a:ext uri="{FF2B5EF4-FFF2-40B4-BE49-F238E27FC236}">
                <a16:creationId xmlns="" xmlns:a16="http://schemas.microsoft.com/office/drawing/2014/main" id="{38CD1E64-2E52-4B7C-8C55-0DA2D9E37909}"/>
              </a:ext>
            </a:extLst>
          </p:cNvPr>
          <p:cNvSpPr/>
          <p:nvPr/>
        </p:nvSpPr>
        <p:spPr>
          <a:xfrm rot="5400000">
            <a:off x="6842994" y="4706158"/>
            <a:ext cx="163504" cy="219737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1" name="Прямоугольный треугольник 6">
            <a:extLst>
              <a:ext uri="{FF2B5EF4-FFF2-40B4-BE49-F238E27FC236}">
                <a16:creationId xmlns="" xmlns:a16="http://schemas.microsoft.com/office/drawing/2014/main" id="{ABC83FC6-D5C6-488C-91C9-025D78635A93}"/>
              </a:ext>
            </a:extLst>
          </p:cNvPr>
          <p:cNvSpPr/>
          <p:nvPr/>
        </p:nvSpPr>
        <p:spPr>
          <a:xfrm rot="5400000">
            <a:off x="6821474" y="3358184"/>
            <a:ext cx="192814" cy="20600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42" name="Рисунок 29">
            <a:extLst>
              <a:ext uri="{FF2B5EF4-FFF2-40B4-BE49-F238E27FC236}">
                <a16:creationId xmlns="" xmlns:a16="http://schemas.microsoft.com/office/drawing/2014/main" id="{A83E7E92-071B-4F60-A5FE-CD237AA113D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0670" y="5445881"/>
            <a:ext cx="600276" cy="600276"/>
          </a:xfrm>
          <a:prstGeom prst="rect">
            <a:avLst/>
          </a:prstGeom>
        </p:spPr>
      </p:pic>
      <p:sp>
        <p:nvSpPr>
          <p:cNvPr id="43" name="Прямоугольник 13">
            <a:extLst>
              <a:ext uri="{FF2B5EF4-FFF2-40B4-BE49-F238E27FC236}">
                <a16:creationId xmlns="" xmlns:a16="http://schemas.microsoft.com/office/drawing/2014/main" id="{441039E7-F266-41F3-B7F0-783720CF0F2B}"/>
              </a:ext>
            </a:extLst>
          </p:cNvPr>
          <p:cNvSpPr/>
          <p:nvPr/>
        </p:nvSpPr>
        <p:spPr>
          <a:xfrm>
            <a:off x="7160365" y="5112988"/>
            <a:ext cx="1414552" cy="91615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31" name="Picture 2" descr="2_3OYYEL">
            <a:extLst>
              <a:ext uri="{FF2B5EF4-FFF2-40B4-BE49-F238E27FC236}">
                <a16:creationId xmlns="" xmlns:a16="http://schemas.microsoft.com/office/drawing/2014/main" id="{7E731776-F864-4398-96EA-CB2916BAA8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006"/>
          <a:stretch/>
        </p:blipFill>
        <p:spPr bwMode="auto">
          <a:xfrm>
            <a:off x="7102516" y="5041477"/>
            <a:ext cx="1414551" cy="916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Прямоугольник 13">
            <a:extLst>
              <a:ext uri="{FF2B5EF4-FFF2-40B4-BE49-F238E27FC236}">
                <a16:creationId xmlns="" xmlns:a16="http://schemas.microsoft.com/office/drawing/2014/main" id="{57972F29-5C54-4589-82E2-7ABA72F270DE}"/>
              </a:ext>
            </a:extLst>
          </p:cNvPr>
          <p:cNvSpPr/>
          <p:nvPr/>
        </p:nvSpPr>
        <p:spPr>
          <a:xfrm>
            <a:off x="7177969" y="2329474"/>
            <a:ext cx="1396948" cy="94763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5" name="Прямоугольник 13">
            <a:extLst>
              <a:ext uri="{FF2B5EF4-FFF2-40B4-BE49-F238E27FC236}">
                <a16:creationId xmlns="" xmlns:a16="http://schemas.microsoft.com/office/drawing/2014/main" id="{2FE112A6-7E66-49A0-867D-94FC4FBB4639}"/>
              </a:ext>
            </a:extLst>
          </p:cNvPr>
          <p:cNvSpPr/>
          <p:nvPr/>
        </p:nvSpPr>
        <p:spPr>
          <a:xfrm>
            <a:off x="7160365" y="3740253"/>
            <a:ext cx="1414552" cy="922506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40" name="Рисунок 2">
            <a:extLst>
              <a:ext uri="{FF2B5EF4-FFF2-40B4-BE49-F238E27FC236}">
                <a16:creationId xmlns="" xmlns:a16="http://schemas.microsoft.com/office/drawing/2014/main" id="{0FEF0192-5730-4AED-AA46-4561A7A2A9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517" y="3666454"/>
            <a:ext cx="1414551" cy="943918"/>
          </a:xfrm>
          <a:prstGeom prst="rect">
            <a:avLst/>
          </a:prstGeom>
        </p:spPr>
      </p:pic>
      <p:pic>
        <p:nvPicPr>
          <p:cNvPr id="26" name="Рисунок 2">
            <a:extLst>
              <a:ext uri="{FF2B5EF4-FFF2-40B4-BE49-F238E27FC236}">
                <a16:creationId xmlns="" xmlns:a16="http://schemas.microsoft.com/office/drawing/2014/main" id="{D8BDDC86-7114-44E4-B974-6A2CE4C2A02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0119" y="2281596"/>
            <a:ext cx="1396948" cy="94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978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формирует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ESG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-отчетность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A11743-CD6B-584A-AECD-F628746E6ADE}" type="slidenum">
              <a:rPr lang="ru-RU" smtClean="0"/>
              <a:t>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457200" y="2799066"/>
            <a:ext cx="1771651" cy="1927002"/>
          </a:xfrm>
        </p:spPr>
        <p:txBody>
          <a:bodyPr/>
          <a:lstStyle/>
          <a:p>
            <a:pPr lvl="0">
              <a:defRPr/>
            </a:pPr>
            <a:r>
              <a:rPr lang="en-GB" sz="1200" dirty="0">
                <a:solidFill>
                  <a:srgbClr val="000000"/>
                </a:solidFill>
                <a:ea typeface="Formular Light" charset="0"/>
              </a:rPr>
              <a:t>GRI</a:t>
            </a:r>
          </a:p>
          <a:p>
            <a:pPr lvl="0">
              <a:defRPr/>
            </a:pPr>
            <a:r>
              <a:rPr lang="en-GB" sz="1200" dirty="0">
                <a:solidFill>
                  <a:srgbClr val="000000"/>
                </a:solidFill>
                <a:ea typeface="Formular Light" charset="0"/>
              </a:rPr>
              <a:t>SASB</a:t>
            </a:r>
          </a:p>
          <a:p>
            <a:pPr lvl="0">
              <a:defRPr/>
            </a:pPr>
            <a:r>
              <a:rPr lang="en-GB" sz="1200" dirty="0">
                <a:solidFill>
                  <a:srgbClr val="000000"/>
                </a:solidFill>
                <a:ea typeface="Formular Light" charset="0"/>
              </a:rPr>
              <a:t>TCFD</a:t>
            </a:r>
            <a:endParaRPr lang="en-US" sz="1200" dirty="0">
              <a:ea typeface="Formular Light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2497139" y="2799066"/>
            <a:ext cx="1780381" cy="3050952"/>
          </a:xfrm>
        </p:spPr>
        <p:txBody>
          <a:bodyPr/>
          <a:lstStyle/>
          <a:p>
            <a:pPr lvl="0">
              <a:defRPr/>
            </a:pPr>
            <a:r>
              <a:rPr lang="en-GB" sz="1200" dirty="0" err="1">
                <a:solidFill>
                  <a:srgbClr val="000000"/>
                </a:solidFill>
                <a:ea typeface="Formular Light" charset="0"/>
              </a:rPr>
              <a:t>Sustainalytics</a:t>
            </a:r>
            <a:r>
              <a:rPr lang="en-GB" sz="1200" dirty="0">
                <a:solidFill>
                  <a:srgbClr val="000000"/>
                </a:solidFill>
                <a:ea typeface="Formular Light" charset="0"/>
              </a:rPr>
              <a:t> </a:t>
            </a:r>
          </a:p>
          <a:p>
            <a:pPr lvl="0">
              <a:defRPr/>
            </a:pPr>
            <a:r>
              <a:rPr lang="en-GB" sz="1200" dirty="0">
                <a:solidFill>
                  <a:srgbClr val="000000"/>
                </a:solidFill>
              </a:rPr>
              <a:t>CDP</a:t>
            </a:r>
          </a:p>
          <a:p>
            <a:pPr lvl="0">
              <a:defRPr/>
            </a:pPr>
            <a:r>
              <a:rPr lang="en-GB" sz="1200" dirty="0">
                <a:solidFill>
                  <a:srgbClr val="000000"/>
                </a:solidFill>
              </a:rPr>
              <a:t>MSCI</a:t>
            </a:r>
          </a:p>
          <a:p>
            <a:pPr lvl="0">
              <a:defRPr/>
            </a:pPr>
            <a:r>
              <a:rPr lang="en-GB" sz="1200" dirty="0">
                <a:solidFill>
                  <a:srgbClr val="000000"/>
                </a:solidFill>
              </a:rPr>
              <a:t>FTSE</a:t>
            </a:r>
          </a:p>
          <a:p>
            <a:pPr lvl="0">
              <a:defRPr/>
            </a:pPr>
            <a:r>
              <a:rPr lang="en-GB" sz="1200" dirty="0" err="1">
                <a:solidFill>
                  <a:srgbClr val="000000"/>
                </a:solidFill>
              </a:rPr>
              <a:t>RobecoSAM</a:t>
            </a:r>
            <a:r>
              <a:rPr lang="en-GB" sz="1200" dirty="0">
                <a:solidFill>
                  <a:srgbClr val="000000"/>
                </a:solidFill>
              </a:rPr>
              <a:t> (DJSI)</a:t>
            </a:r>
          </a:p>
          <a:p>
            <a:pPr lvl="0">
              <a:defRPr/>
            </a:pPr>
            <a:r>
              <a:rPr lang="en-GB" sz="1200" dirty="0">
                <a:solidFill>
                  <a:srgbClr val="000000"/>
                </a:solidFill>
              </a:rPr>
              <a:t>RMI </a:t>
            </a:r>
            <a:r>
              <a:rPr lang="ru-RU" sz="1200" dirty="0">
                <a:solidFill>
                  <a:srgbClr val="000000"/>
                </a:solidFill>
              </a:rPr>
              <a:t>и др.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/>
          </p:nvPr>
        </p:nvSpPr>
        <p:spPr>
          <a:xfrm>
            <a:off x="457200" y="1952625"/>
            <a:ext cx="1771651" cy="696992"/>
          </a:xfrm>
        </p:spPr>
        <p:txBody>
          <a:bodyPr/>
          <a:lstStyle/>
          <a:p>
            <a:r>
              <a:rPr lang="ru-RU" sz="1200" dirty="0"/>
              <a:t>Стандарты нефинансовой отчетности 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/>
          </p:nvPr>
        </p:nvSpPr>
        <p:spPr>
          <a:xfrm>
            <a:off x="2505869" y="1952625"/>
            <a:ext cx="1771651" cy="696992"/>
          </a:xfrm>
        </p:spPr>
        <p:txBody>
          <a:bodyPr/>
          <a:lstStyle/>
          <a:p>
            <a:r>
              <a:rPr lang="ru-RU" sz="1200" dirty="0"/>
              <a:t>Анкеты рейтинговых агенств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Стандарты, лучшая практика и вопросы заинтересованных сторон </a:t>
            </a:r>
          </a:p>
        </p:txBody>
      </p:sp>
      <p:sp>
        <p:nvSpPr>
          <p:cNvPr id="11" name="Текст 6">
            <a:extLst>
              <a:ext uri="{FF2B5EF4-FFF2-40B4-BE49-F238E27FC236}">
                <a16:creationId xmlns="" xmlns:a16="http://schemas.microsoft.com/office/drawing/2014/main" id="{408A4D4C-BB96-4868-AA6F-3EB9FC9FAC4D}"/>
              </a:ext>
            </a:extLst>
          </p:cNvPr>
          <p:cNvSpPr txBox="1">
            <a:spLocks/>
          </p:cNvSpPr>
          <p:nvPr/>
        </p:nvSpPr>
        <p:spPr>
          <a:xfrm>
            <a:off x="4554538" y="1952624"/>
            <a:ext cx="2074863" cy="696993"/>
          </a:xfrm>
          <a:prstGeom prst="rect">
            <a:avLst/>
          </a:prstGeom>
          <a:solidFill>
            <a:srgbClr val="2B3E6A"/>
          </a:solidFill>
        </p:spPr>
        <p:txBody>
          <a:bodyPr anchor="ctr" anchorCtr="1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Formular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Formular" charset="0"/>
                <a:ea typeface="Formular" charset="0"/>
                <a:cs typeface="Formular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Formular" charset="0"/>
                <a:ea typeface="Formular" charset="0"/>
                <a:cs typeface="Formular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Formular" charset="0"/>
                <a:ea typeface="Formular" charset="0"/>
                <a:cs typeface="Formular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Formular" charset="0"/>
                <a:ea typeface="Formular" charset="0"/>
                <a:cs typeface="Formular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Часто задаваемые вопросы инвесторов и банков</a:t>
            </a:r>
          </a:p>
        </p:txBody>
      </p:sp>
      <p:sp>
        <p:nvSpPr>
          <p:cNvPr id="14" name="Текст 7">
            <a:extLst>
              <a:ext uri="{FF2B5EF4-FFF2-40B4-BE49-F238E27FC236}">
                <a16:creationId xmlns="" xmlns:a16="http://schemas.microsoft.com/office/drawing/2014/main" id="{E0A48AD4-ED93-429A-A97C-13D607908A1D}"/>
              </a:ext>
            </a:extLst>
          </p:cNvPr>
          <p:cNvSpPr txBox="1">
            <a:spLocks/>
          </p:cNvSpPr>
          <p:nvPr/>
        </p:nvSpPr>
        <p:spPr>
          <a:xfrm>
            <a:off x="6906419" y="1952623"/>
            <a:ext cx="1771651" cy="696993"/>
          </a:xfrm>
          <a:prstGeom prst="rect">
            <a:avLst/>
          </a:prstGeom>
          <a:solidFill>
            <a:srgbClr val="2B3E6A"/>
          </a:solidFill>
        </p:spPr>
        <p:txBody>
          <a:bodyPr anchor="ctr" anchorCtr="1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Formular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Formular" charset="0"/>
                <a:ea typeface="Formular" charset="0"/>
                <a:cs typeface="Formular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Formular" charset="0"/>
                <a:ea typeface="Formular" charset="0"/>
                <a:cs typeface="Formular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Formular" charset="0"/>
                <a:ea typeface="Formular" charset="0"/>
                <a:cs typeface="Formular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Formular" charset="0"/>
                <a:ea typeface="Formular" charset="0"/>
                <a:cs typeface="Formular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Требования регуляторов и поставщиков капитала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="" xmlns:a16="http://schemas.microsoft.com/office/drawing/2014/main" id="{7D1056F9-D8CB-4289-846B-2B1440EC4ACB}"/>
              </a:ext>
            </a:extLst>
          </p:cNvPr>
          <p:cNvSpPr txBox="1">
            <a:spLocks/>
          </p:cNvSpPr>
          <p:nvPr/>
        </p:nvSpPr>
        <p:spPr>
          <a:xfrm>
            <a:off x="6906418" y="2799066"/>
            <a:ext cx="1842294" cy="2308002"/>
          </a:xfrm>
          <a:prstGeom prst="rect">
            <a:avLst/>
          </a:prstGeo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Blip>
                <a:blip r:embed="rId3"/>
              </a:buBlip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Formular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Formular" charset="0"/>
                <a:ea typeface="Formular" charset="0"/>
                <a:cs typeface="Formular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Formular" charset="0"/>
                <a:ea typeface="Formular" charset="0"/>
                <a:cs typeface="Formular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Formular" charset="0"/>
                <a:ea typeface="Formular" charset="0"/>
                <a:cs typeface="Formular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Formular" charset="0"/>
                <a:ea typeface="Formular" charset="0"/>
                <a:cs typeface="Formular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200" dirty="0">
                <a:solidFill>
                  <a:srgbClr val="000000"/>
                </a:solidFill>
                <a:ea typeface="Formular Light" charset="0"/>
              </a:rPr>
              <a:t>Кодекс корп. управления Великобритании</a:t>
            </a:r>
          </a:p>
          <a:p>
            <a:pPr>
              <a:defRPr/>
            </a:pPr>
            <a:r>
              <a:rPr lang="ru-RU" sz="1200" dirty="0">
                <a:solidFill>
                  <a:srgbClr val="000000"/>
                </a:solidFill>
                <a:ea typeface="Formular Light" charset="0"/>
              </a:rPr>
              <a:t>Требования Лондонской биржи</a:t>
            </a:r>
          </a:p>
          <a:p>
            <a:pPr>
              <a:defRPr/>
            </a:pPr>
            <a:r>
              <a:rPr lang="ru-RU" sz="1200" dirty="0">
                <a:solidFill>
                  <a:srgbClr val="000000"/>
                </a:solidFill>
                <a:ea typeface="Formular Light" charset="0"/>
              </a:rPr>
              <a:t>Обязательства в рамках кредитов </a:t>
            </a:r>
            <a:endParaRPr lang="en-US" sz="1200" dirty="0">
              <a:ea typeface="Formular Light" charset="0"/>
            </a:endParaRPr>
          </a:p>
          <a:p>
            <a:endParaRPr lang="ru-RU" dirty="0"/>
          </a:p>
        </p:txBody>
      </p:sp>
      <p:sp>
        <p:nvSpPr>
          <p:cNvPr id="18" name="Текст 2">
            <a:extLst>
              <a:ext uri="{FF2B5EF4-FFF2-40B4-BE49-F238E27FC236}">
                <a16:creationId xmlns="" xmlns:a16="http://schemas.microsoft.com/office/drawing/2014/main" id="{8491E377-79B9-4D58-9116-96FA97D340CD}"/>
              </a:ext>
            </a:extLst>
          </p:cNvPr>
          <p:cNvSpPr txBox="1">
            <a:spLocks/>
          </p:cNvSpPr>
          <p:nvPr/>
        </p:nvSpPr>
        <p:spPr>
          <a:xfrm>
            <a:off x="4572000" y="2799066"/>
            <a:ext cx="2057401" cy="1927002"/>
          </a:xfrm>
          <a:prstGeom prst="rect">
            <a:avLst/>
          </a:prstGeo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Blip>
                <a:blip r:embed="rId3"/>
              </a:buBlip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Formular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Formular" charset="0"/>
                <a:ea typeface="Formular" charset="0"/>
                <a:cs typeface="Formular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Formular" charset="0"/>
                <a:ea typeface="Formular" charset="0"/>
                <a:cs typeface="Formular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Formular" charset="0"/>
                <a:ea typeface="Formular" charset="0"/>
                <a:cs typeface="Formular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Formular" charset="0"/>
                <a:ea typeface="Formular" charset="0"/>
                <a:cs typeface="Formular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200" dirty="0">
                <a:solidFill>
                  <a:srgbClr val="000000"/>
                </a:solidFill>
                <a:ea typeface="Formular Light" charset="0"/>
              </a:rPr>
              <a:t>Письменные опросы </a:t>
            </a:r>
          </a:p>
          <a:p>
            <a:pPr>
              <a:defRPr/>
            </a:pPr>
            <a:r>
              <a:rPr lang="ru-RU" sz="1200" dirty="0">
                <a:solidFill>
                  <a:srgbClr val="000000"/>
                </a:solidFill>
                <a:ea typeface="Formular Light" charset="0"/>
              </a:rPr>
              <a:t>Устные беседы </a:t>
            </a:r>
          </a:p>
          <a:p>
            <a:pPr>
              <a:defRPr/>
            </a:pPr>
            <a:r>
              <a:rPr lang="ru-RU" sz="1200" dirty="0">
                <a:solidFill>
                  <a:srgbClr val="000000"/>
                </a:solidFill>
                <a:ea typeface="Formular Light" charset="0"/>
              </a:rPr>
              <a:t>Коллективные обращения групп инвесторов </a:t>
            </a:r>
            <a:endParaRPr lang="en-US" sz="1200" dirty="0">
              <a:ea typeface="Formular Light" charset="0"/>
            </a:endParaRPr>
          </a:p>
          <a:p>
            <a:endParaRPr lang="ru-RU" dirty="0"/>
          </a:p>
        </p:txBody>
      </p:sp>
      <p:grpSp>
        <p:nvGrpSpPr>
          <p:cNvPr id="19" name="Группа 9">
            <a:extLst>
              <a:ext uri="{FF2B5EF4-FFF2-40B4-BE49-F238E27FC236}">
                <a16:creationId xmlns="" xmlns:a16="http://schemas.microsoft.com/office/drawing/2014/main" id="{383084C1-0759-4398-9E03-8C0B1771105E}"/>
              </a:ext>
            </a:extLst>
          </p:cNvPr>
          <p:cNvGrpSpPr/>
          <p:nvPr/>
        </p:nvGrpSpPr>
        <p:grpSpPr>
          <a:xfrm>
            <a:off x="549981" y="5160386"/>
            <a:ext cx="7701137" cy="212595"/>
            <a:chOff x="2527196" y="2023680"/>
            <a:chExt cx="7701137" cy="212595"/>
          </a:xfrm>
        </p:grpSpPr>
        <p:grpSp>
          <p:nvGrpSpPr>
            <p:cNvPr id="20" name="Группа 10">
              <a:extLst>
                <a:ext uri="{FF2B5EF4-FFF2-40B4-BE49-F238E27FC236}">
                  <a16:creationId xmlns="" xmlns:a16="http://schemas.microsoft.com/office/drawing/2014/main" id="{CBE4B98B-B355-4B63-929F-294611959436}"/>
                </a:ext>
              </a:extLst>
            </p:cNvPr>
            <p:cNvGrpSpPr/>
            <p:nvPr/>
          </p:nvGrpSpPr>
          <p:grpSpPr>
            <a:xfrm>
              <a:off x="2527196" y="2023680"/>
              <a:ext cx="3966079" cy="212595"/>
              <a:chOff x="2900257" y="4326328"/>
              <a:chExt cx="3966079" cy="212595"/>
            </a:xfrm>
          </p:grpSpPr>
          <p:sp>
            <p:nvSpPr>
              <p:cNvPr id="22" name="Прямоугольный треугольник 12">
                <a:extLst>
                  <a:ext uri="{FF2B5EF4-FFF2-40B4-BE49-F238E27FC236}">
                    <a16:creationId xmlns="" xmlns:a16="http://schemas.microsoft.com/office/drawing/2014/main" id="{CBBDEEC2-CFF1-4C7C-B869-ED386682FBBE}"/>
                  </a:ext>
                </a:extLst>
              </p:cNvPr>
              <p:cNvSpPr/>
              <p:nvPr/>
            </p:nvSpPr>
            <p:spPr>
              <a:xfrm rot="18900000">
                <a:off x="6655983" y="4326328"/>
                <a:ext cx="210353" cy="212595"/>
              </a:xfrm>
              <a:custGeom>
                <a:avLst/>
                <a:gdLst>
                  <a:gd name="connsiteX0" fmla="*/ 0 w 210353"/>
                  <a:gd name="connsiteY0" fmla="*/ 212595 h 212595"/>
                  <a:gd name="connsiteX1" fmla="*/ 0 w 210353"/>
                  <a:gd name="connsiteY1" fmla="*/ 0 h 212595"/>
                  <a:gd name="connsiteX2" fmla="*/ 210353 w 210353"/>
                  <a:gd name="connsiteY2" fmla="*/ 212595 h 212595"/>
                  <a:gd name="connsiteX3" fmla="*/ 0 w 210353"/>
                  <a:gd name="connsiteY3" fmla="*/ 212595 h 212595"/>
                  <a:gd name="connsiteX0" fmla="*/ 210353 w 301793"/>
                  <a:gd name="connsiteY0" fmla="*/ 212595 h 304035"/>
                  <a:gd name="connsiteX1" fmla="*/ 0 w 301793"/>
                  <a:gd name="connsiteY1" fmla="*/ 212595 h 304035"/>
                  <a:gd name="connsiteX2" fmla="*/ 0 w 301793"/>
                  <a:gd name="connsiteY2" fmla="*/ 0 h 304035"/>
                  <a:gd name="connsiteX3" fmla="*/ 301793 w 301793"/>
                  <a:gd name="connsiteY3" fmla="*/ 304035 h 304035"/>
                  <a:gd name="connsiteX0" fmla="*/ 210353 w 210353"/>
                  <a:gd name="connsiteY0" fmla="*/ 212595 h 212595"/>
                  <a:gd name="connsiteX1" fmla="*/ 0 w 210353"/>
                  <a:gd name="connsiteY1" fmla="*/ 212595 h 212595"/>
                  <a:gd name="connsiteX2" fmla="*/ 0 w 210353"/>
                  <a:gd name="connsiteY2" fmla="*/ 0 h 212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0353" h="212595">
                    <a:moveTo>
                      <a:pt x="210353" y="212595"/>
                    </a:moveTo>
                    <a:lnTo>
                      <a:pt x="0" y="212595"/>
                    </a:lnTo>
                    <a:lnTo>
                      <a:pt x="0" y="0"/>
                    </a:lnTo>
                  </a:path>
                </a:pathLst>
              </a:custGeom>
              <a:noFill/>
              <a:ln cap="rnd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Arial" panose="020B0604020202020204" pitchFamily="34" charset="0"/>
                </a:endParaRPr>
              </a:p>
            </p:txBody>
          </p:sp>
          <p:cxnSp>
            <p:nvCxnSpPr>
              <p:cNvPr id="23" name="Прямая соединительная линия 13">
                <a:extLst>
                  <a:ext uri="{FF2B5EF4-FFF2-40B4-BE49-F238E27FC236}">
                    <a16:creationId xmlns="" xmlns:a16="http://schemas.microsoft.com/office/drawing/2014/main" id="{A4B54DF1-98DD-4ED3-BE84-196608212ABC}"/>
                  </a:ext>
                </a:extLst>
              </p:cNvPr>
              <p:cNvCxnSpPr>
                <a:endCxn id="22" idx="2"/>
              </p:cNvCxnSpPr>
              <p:nvPr/>
            </p:nvCxnSpPr>
            <p:spPr>
              <a:xfrm flipV="1">
                <a:off x="2900257" y="4431833"/>
                <a:ext cx="3711368" cy="15126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Прямая соединительная линия 11">
              <a:extLst>
                <a:ext uri="{FF2B5EF4-FFF2-40B4-BE49-F238E27FC236}">
                  <a16:creationId xmlns="" xmlns:a16="http://schemas.microsoft.com/office/drawing/2014/main" id="{20395154-CB84-49C0-A88A-1A93094A2814}"/>
                </a:ext>
              </a:extLst>
            </p:cNvPr>
            <p:cNvCxnSpPr/>
            <p:nvPr/>
          </p:nvCxnSpPr>
          <p:spPr>
            <a:xfrm>
              <a:off x="6535253" y="2125503"/>
              <a:ext cx="3693080" cy="4474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Прямоугольник 2">
            <a:extLst>
              <a:ext uri="{FF2B5EF4-FFF2-40B4-BE49-F238E27FC236}">
                <a16:creationId xmlns="" xmlns:a16="http://schemas.microsoft.com/office/drawing/2014/main" id="{6BFF3F17-C6E1-4A55-B712-F1D00423C66F}"/>
              </a:ext>
            </a:extLst>
          </p:cNvPr>
          <p:cNvSpPr/>
          <p:nvPr/>
        </p:nvSpPr>
        <p:spPr>
          <a:xfrm>
            <a:off x="455670" y="5462078"/>
            <a:ext cx="829304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spcBef>
                <a:spcPts val="600"/>
              </a:spcBef>
              <a:buBlip>
                <a:blip r:embed="rId3"/>
              </a:buBlip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Корпоративная отчетность (Годовой отчет и Отчет об устойчивом развитии)</a:t>
            </a:r>
          </a:p>
          <a:p>
            <a:pPr marL="266700" indent="-266700">
              <a:spcBef>
                <a:spcPts val="600"/>
              </a:spcBef>
              <a:buBlip>
                <a:blip r:embed="rId3"/>
              </a:buBlip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База данных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datapack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>
              <a:spcBef>
                <a:spcPts val="600"/>
              </a:spcBef>
              <a:buBlip>
                <a:blip r:embed="rId3"/>
              </a:buBlip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Тематические разделы и документы на веб-сайте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Климатический отчет, Отчет об управлении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хвостохранилищами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т.д.)</a:t>
            </a:r>
          </a:p>
          <a:p>
            <a:pPr marL="266700" indent="-266700">
              <a:spcBef>
                <a:spcPts val="600"/>
              </a:spcBef>
              <a:buBlip>
                <a:blip r:embed="rId3"/>
              </a:buBlip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Презентации и телеконференции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299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975CCF-EECC-4DBF-94BB-F1372F3A3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Работа с рейтинговыми агенствами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7D0A7B4-93C1-4E59-9847-64539EE96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1743-CD6B-584A-AECD-F628746E6ADE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FF9E1A"/>
                </a:solidFill>
              </a:rPr>
              <a:t>Высокие показатели как результат взаимодействия и планомерной работы по улучшению практик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9132C823-6E23-4898-830F-9BA4F6E173D5}"/>
              </a:ext>
            </a:extLst>
          </p:cNvPr>
          <p:cNvGrpSpPr/>
          <p:nvPr/>
        </p:nvGrpSpPr>
        <p:grpSpPr>
          <a:xfrm>
            <a:off x="426244" y="1990789"/>
            <a:ext cx="8397034" cy="4454574"/>
            <a:chOff x="257951" y="2002302"/>
            <a:chExt cx="8604103" cy="4454574"/>
          </a:xfrm>
        </p:grpSpPr>
        <p:sp>
          <p:nvSpPr>
            <p:cNvPr id="33" name="Объект 2">
              <a:extLst>
                <a:ext uri="{FF2B5EF4-FFF2-40B4-BE49-F238E27FC236}">
                  <a16:creationId xmlns="" xmlns:a16="http://schemas.microsoft.com/office/drawing/2014/main" id="{573EFEAE-22AD-4226-9D1B-FDD95B58C0D8}"/>
                </a:ext>
              </a:extLst>
            </p:cNvPr>
            <p:cNvSpPr txBox="1">
              <a:spLocks/>
            </p:cNvSpPr>
            <p:nvPr/>
          </p:nvSpPr>
          <p:spPr>
            <a:xfrm>
              <a:off x="271462" y="2511586"/>
              <a:ext cx="3365501" cy="787423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Blip>
                  <a:blip r:embed="rId3"/>
                </a:buBlip>
                <a:defRPr sz="1200" kern="1200">
                  <a:solidFill>
                    <a:schemeClr val="tx1"/>
                  </a:solidFill>
                  <a:latin typeface="Formular" charset="0"/>
                  <a:ea typeface="Formular" charset="0"/>
                  <a:cs typeface="Formular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3"/>
                </a:buBlip>
                <a:defRPr sz="1200" kern="1200">
                  <a:solidFill>
                    <a:schemeClr val="tx1"/>
                  </a:solidFill>
                  <a:latin typeface="Formular" charset="0"/>
                  <a:ea typeface="Formular" charset="0"/>
                  <a:cs typeface="Formular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3"/>
                </a:buBlip>
                <a:defRPr sz="1200" kern="1200">
                  <a:solidFill>
                    <a:schemeClr val="tx1"/>
                  </a:solidFill>
                  <a:latin typeface="Formular" charset="0"/>
                  <a:ea typeface="Formular" charset="0"/>
                  <a:cs typeface="Formular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3"/>
                </a:buBlip>
                <a:defRPr sz="1200" kern="1200">
                  <a:solidFill>
                    <a:schemeClr val="tx1"/>
                  </a:solidFill>
                  <a:latin typeface="Formular" charset="0"/>
                  <a:ea typeface="Formular" charset="0"/>
                  <a:cs typeface="Formular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3"/>
                </a:buBlip>
                <a:defRPr sz="1200" kern="1200">
                  <a:solidFill>
                    <a:schemeClr val="tx1"/>
                  </a:solidFill>
                  <a:latin typeface="Formular" charset="0"/>
                  <a:ea typeface="Formular" charset="0"/>
                  <a:cs typeface="Formular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>
                <a:lnSpc>
                  <a:spcPct val="100000"/>
                </a:lnSpc>
              </a:pPr>
              <a:r>
                <a: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Formular Light" charset="0"/>
                  <a:cs typeface="Arial" panose="020B0604020202020204" pitchFamily="34" charset="0"/>
                </a:rPr>
                <a:t>Мы - первая и единственная компания с активами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Formular Light" charset="0"/>
                  <a:cs typeface="Arial" panose="020B0604020202020204" pitchFamily="34" charset="0"/>
                </a:rPr>
                <a:t> </a:t>
              </a:r>
              <a:r>
                <a: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Formular Light" charset="0"/>
                  <a:cs typeface="Arial" panose="020B0604020202020204" pitchFamily="34" charset="0"/>
                </a:rPr>
                <a:t>в СНГ в индексах в </a:t>
              </a: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Formular Light" charset="0"/>
                  <a:cs typeface="Arial" panose="020B0604020202020204" pitchFamily="34" charset="0"/>
                </a:rPr>
                <a:t>DJSI Emerging Markets</a:t>
              </a:r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Formular Light" charset="0"/>
                  <a:cs typeface="Arial" panose="020B0604020202020204" pitchFamily="34" charset="0"/>
                </a:rPr>
                <a:t> и </a:t>
              </a: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Formular Light" charset="0"/>
                  <a:cs typeface="Arial" panose="020B0604020202020204" pitchFamily="34" charset="0"/>
                </a:rPr>
                <a:t>DJSI World </a:t>
              </a:r>
              <a:endPara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Formular Light" charset="0"/>
                <a:cs typeface="Arial" panose="020B0604020202020204" pitchFamily="34" charset="0"/>
              </a:endParaRPr>
            </a:p>
          </p:txBody>
        </p:sp>
        <p:sp>
          <p:nvSpPr>
            <p:cNvPr id="34" name="Объект 2">
              <a:extLst>
                <a:ext uri="{FF2B5EF4-FFF2-40B4-BE49-F238E27FC236}">
                  <a16:creationId xmlns="" xmlns:a16="http://schemas.microsoft.com/office/drawing/2014/main" id="{EDA872D8-4BA8-4213-892F-277D53426D93}"/>
                </a:ext>
              </a:extLst>
            </p:cNvPr>
            <p:cNvSpPr txBox="1">
              <a:spLocks/>
            </p:cNvSpPr>
            <p:nvPr/>
          </p:nvSpPr>
          <p:spPr>
            <a:xfrm>
              <a:off x="4657250" y="2649557"/>
              <a:ext cx="3686650" cy="51552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900"/>
                </a:spcAft>
                <a:buFont typeface="Arial" charset="0"/>
                <a:buNone/>
                <a:defRPr sz="800" kern="1200">
                  <a:solidFill>
                    <a:schemeClr val="tx1"/>
                  </a:solidFill>
                  <a:latin typeface="Formular" charset="0"/>
                  <a:ea typeface="Formular" charset="0"/>
                  <a:cs typeface="Formular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3"/>
                </a:buBlip>
                <a:defRPr sz="1200" kern="1200">
                  <a:solidFill>
                    <a:schemeClr val="tx1"/>
                  </a:solidFill>
                  <a:latin typeface="Formular" charset="0"/>
                  <a:ea typeface="Formular" charset="0"/>
                  <a:cs typeface="Formular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3"/>
                </a:buBlip>
                <a:defRPr sz="1200" kern="1200">
                  <a:solidFill>
                    <a:schemeClr val="tx1"/>
                  </a:solidFill>
                  <a:latin typeface="Formular" charset="0"/>
                  <a:ea typeface="Formular" charset="0"/>
                  <a:cs typeface="Formular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3"/>
                </a:buBlip>
                <a:defRPr sz="1200" kern="1200">
                  <a:solidFill>
                    <a:schemeClr val="tx1"/>
                  </a:solidFill>
                  <a:latin typeface="Formular" charset="0"/>
                  <a:ea typeface="Formular" charset="0"/>
                  <a:cs typeface="Formular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3"/>
                </a:buBlip>
                <a:defRPr sz="1200" kern="1200">
                  <a:solidFill>
                    <a:schemeClr val="tx1"/>
                  </a:solidFill>
                  <a:latin typeface="Formular" charset="0"/>
                  <a:ea typeface="Formular" charset="0"/>
                  <a:cs typeface="Formular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>
                <a:spcAft>
                  <a:spcPts val="1200"/>
                </a:spcAft>
                <a:buBlip>
                  <a:blip r:embed="rId3"/>
                </a:buBlip>
              </a:pPr>
              <a:r>
                <a: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Formular Light" charset="0"/>
                  <a:cs typeface="Arial" panose="020B0604020202020204" pitchFamily="34" charset="0"/>
                </a:rPr>
                <a:t>Общая оценка </a:t>
              </a: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Formular Light" charset="0"/>
                  <a:cs typeface="Arial" panose="020B0604020202020204" pitchFamily="34" charset="0"/>
                </a:rPr>
                <a:t>AA </a:t>
              </a:r>
              <a:endPara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Formular Light" charset="0"/>
                <a:cs typeface="Arial" panose="020B0604020202020204" pitchFamily="34" charset="0"/>
              </a:endParaRPr>
            </a:p>
            <a:p>
              <a:pPr marL="171450" indent="-171450">
                <a:lnSpc>
                  <a:spcPct val="100000"/>
                </a:lnSpc>
                <a:spcAft>
                  <a:spcPts val="1200"/>
                </a:spcAft>
                <a:buBlip>
                  <a:blip r:embed="rId3"/>
                </a:buBlip>
              </a:pPr>
              <a:r>
                <a: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Formular Light" charset="0"/>
                  <a:cs typeface="Arial" panose="020B0604020202020204" pitchFamily="34" charset="0"/>
                </a:rPr>
                <a:t>Включение в </a:t>
              </a: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Formular Light" charset="0"/>
                  <a:cs typeface="Arial" panose="020B0604020202020204" pitchFamily="34" charset="0"/>
                </a:rPr>
                <a:t>ESG Leaders index</a:t>
              </a:r>
              <a:endPara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Formular Light" charset="0"/>
                <a:cs typeface="Arial" panose="020B0604020202020204" pitchFamily="34" charset="0"/>
              </a:endParaRPr>
            </a:p>
          </p:txBody>
        </p:sp>
        <p:sp>
          <p:nvSpPr>
            <p:cNvPr id="35" name="Объект 2">
              <a:extLst>
                <a:ext uri="{FF2B5EF4-FFF2-40B4-BE49-F238E27FC236}">
                  <a16:creationId xmlns="" xmlns:a16="http://schemas.microsoft.com/office/drawing/2014/main" id="{04A756BF-90E0-42E1-BB09-50F0792A456C}"/>
                </a:ext>
              </a:extLst>
            </p:cNvPr>
            <p:cNvSpPr txBox="1">
              <a:spLocks/>
            </p:cNvSpPr>
            <p:nvPr/>
          </p:nvSpPr>
          <p:spPr>
            <a:xfrm>
              <a:off x="342899" y="4308557"/>
              <a:ext cx="3766052" cy="110030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900"/>
                </a:spcAft>
                <a:buFont typeface="Arial" charset="0"/>
                <a:buNone/>
                <a:defRPr sz="800" kern="1200">
                  <a:solidFill>
                    <a:schemeClr val="tx1"/>
                  </a:solidFill>
                  <a:latin typeface="Formular" charset="0"/>
                  <a:ea typeface="Formular" charset="0"/>
                  <a:cs typeface="Formular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3"/>
                </a:buBlip>
                <a:defRPr sz="1200" kern="1200">
                  <a:solidFill>
                    <a:schemeClr val="tx1"/>
                  </a:solidFill>
                  <a:latin typeface="Formular" charset="0"/>
                  <a:ea typeface="Formular" charset="0"/>
                  <a:cs typeface="Formular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3"/>
                </a:buBlip>
                <a:defRPr sz="1200" kern="1200">
                  <a:solidFill>
                    <a:schemeClr val="tx1"/>
                  </a:solidFill>
                  <a:latin typeface="Formular" charset="0"/>
                  <a:ea typeface="Formular" charset="0"/>
                  <a:cs typeface="Formular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3"/>
                </a:buBlip>
                <a:defRPr sz="1200" kern="1200">
                  <a:solidFill>
                    <a:schemeClr val="tx1"/>
                  </a:solidFill>
                  <a:latin typeface="Formular" charset="0"/>
                  <a:ea typeface="Formular" charset="0"/>
                  <a:cs typeface="Formular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3"/>
                </a:buBlip>
                <a:defRPr sz="1200" kern="1200">
                  <a:solidFill>
                    <a:schemeClr val="tx1"/>
                  </a:solidFill>
                  <a:latin typeface="Formular" charset="0"/>
                  <a:ea typeface="Formular" charset="0"/>
                  <a:cs typeface="Formular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>
                <a:lnSpc>
                  <a:spcPct val="100000"/>
                </a:lnSpc>
                <a:buBlip>
                  <a:blip r:embed="rId3"/>
                </a:buBlip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Formular Light" charset="0"/>
                  <a:cs typeface="Arial" panose="020B0604020202020204" pitchFamily="34" charset="0"/>
                </a:rPr>
                <a:t>1</a:t>
              </a:r>
              <a:r>
                <a:rPr lang="ru-RU" sz="1600" b="1" baseline="30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Formular Light" charset="0"/>
                  <a:cs typeface="Arial" panose="020B0604020202020204" pitchFamily="34" charset="0"/>
                </a:rPr>
                <a:t>ые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Formular Light" charset="0"/>
                  <a:cs typeface="Arial" panose="020B0604020202020204" pitchFamily="34" charset="0"/>
                </a:rPr>
                <a:t> </a:t>
              </a:r>
              <a:r>
                <a: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Formular Light" charset="0"/>
                  <a:cs typeface="Arial" panose="020B0604020202020204" pitchFamily="34" charset="0"/>
                </a:rPr>
                <a:t>среди 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Formular Light" charset="0"/>
                  <a:cs typeface="Arial" panose="020B0604020202020204" pitchFamily="34" charset="0"/>
                </a:rPr>
                <a:t>60</a:t>
              </a:r>
              <a:r>
                <a: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Formular Light" charset="0"/>
                  <a:cs typeface="Arial" panose="020B0604020202020204" pitchFamily="34" charset="0"/>
                </a:rPr>
                <a:t> производителей драгоценных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Formular Light" charset="0"/>
                  <a:cs typeface="Arial" panose="020B0604020202020204" pitchFamily="34" charset="0"/>
                </a:rPr>
                <a:t> </a:t>
              </a:r>
              <a:r>
                <a: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Formular Light" charset="0"/>
                  <a:cs typeface="Arial" panose="020B0604020202020204" pitchFamily="34" charset="0"/>
                </a:rPr>
                <a:t>металлов </a:t>
              </a:r>
            </a:p>
            <a:p>
              <a:pPr marL="171450" indent="-171450">
                <a:lnSpc>
                  <a:spcPct val="100000"/>
                </a:lnSpc>
                <a:buBlip>
                  <a:blip r:embed="rId3"/>
                </a:buBlip>
              </a:pP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Formular Light" charset="0"/>
                  <a:cs typeface="Arial" panose="020B0604020202020204" pitchFamily="34" charset="0"/>
                </a:rPr>
                <a:t>15.9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Formular Light" charset="0"/>
                  <a:cs typeface="Arial" panose="020B0604020202020204" pitchFamily="34" charset="0"/>
                </a:rPr>
                <a:t> </a:t>
              </a:r>
              <a:r>
                <a: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Formular Light" charset="0"/>
                  <a:cs typeface="Arial" panose="020B0604020202020204" pitchFamily="34" charset="0"/>
                </a:rPr>
                <a:t>рейтинг 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Formular Light" charset="0"/>
                  <a:cs typeface="Arial" panose="020B0604020202020204" pitchFamily="34" charset="0"/>
                </a:rPr>
                <a:t>ESG-</a:t>
              </a:r>
              <a:r>
                <a: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Formular Light" charset="0"/>
                  <a:cs typeface="Arial" panose="020B0604020202020204" pitchFamily="34" charset="0"/>
                </a:rPr>
                <a:t>риска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Formular Light" charset="0"/>
                  <a:cs typeface="Arial" panose="020B0604020202020204" pitchFamily="34" charset="0"/>
                </a:rPr>
                <a:t> (</a:t>
              </a:r>
              <a:r>
                <a: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Formular Light" charset="0"/>
                  <a:cs typeface="Arial" panose="020B0604020202020204" pitchFamily="34" charset="0"/>
                </a:rPr>
                <a:t>чем балл ниже, тем лучше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Formular Light" charset="0"/>
                  <a:cs typeface="Arial" panose="020B0604020202020204" pitchFamily="34" charset="0"/>
                </a:rPr>
                <a:t>)</a:t>
              </a:r>
              <a:endPara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Formular Light" charset="0"/>
                <a:cs typeface="Arial" panose="020B0604020202020204" pitchFamily="34" charset="0"/>
              </a:endParaRPr>
            </a:p>
          </p:txBody>
        </p:sp>
        <p:pic>
          <p:nvPicPr>
            <p:cNvPr id="36" name="Изображение 18">
              <a:extLst>
                <a:ext uri="{FF2B5EF4-FFF2-40B4-BE49-F238E27FC236}">
                  <a16:creationId xmlns="" xmlns:a16="http://schemas.microsoft.com/office/drawing/2014/main" id="{CE02F4FA-887D-4101-8BA9-878F57FB3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2899" y="2002302"/>
              <a:ext cx="2794000" cy="500045"/>
            </a:xfrm>
            <a:prstGeom prst="rect">
              <a:avLst/>
            </a:prstGeom>
          </p:spPr>
        </p:pic>
        <p:pic>
          <p:nvPicPr>
            <p:cNvPr id="37" name="Изображение 21">
              <a:extLst>
                <a:ext uri="{FF2B5EF4-FFF2-40B4-BE49-F238E27FC236}">
                  <a16:creationId xmlns="" xmlns:a16="http://schemas.microsoft.com/office/drawing/2014/main" id="{C3A2DA4F-5295-4875-9A4A-44DD6F1C3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42529" y="2025144"/>
              <a:ext cx="1438432" cy="513080"/>
            </a:xfrm>
            <a:prstGeom prst="rect">
              <a:avLst/>
            </a:prstGeom>
          </p:spPr>
        </p:pic>
        <p:pic>
          <p:nvPicPr>
            <p:cNvPr id="38" name="Изображение 22">
              <a:extLst>
                <a:ext uri="{FF2B5EF4-FFF2-40B4-BE49-F238E27FC236}">
                  <a16:creationId xmlns="" xmlns:a16="http://schemas.microsoft.com/office/drawing/2014/main" id="{D471F94B-FBA3-4FE6-AA49-E77671E5A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2899" y="3796116"/>
              <a:ext cx="1012477" cy="475557"/>
            </a:xfrm>
            <a:prstGeom prst="rect">
              <a:avLst/>
            </a:prstGeom>
          </p:spPr>
        </p:pic>
        <p:cxnSp>
          <p:nvCxnSpPr>
            <p:cNvPr id="39" name="Прямая соединительная линия 60">
              <a:extLst>
                <a:ext uri="{FF2B5EF4-FFF2-40B4-BE49-F238E27FC236}">
                  <a16:creationId xmlns="" xmlns:a16="http://schemas.microsoft.com/office/drawing/2014/main" id="{04630EDC-04F7-4D7A-A888-C9B282126E81}"/>
                </a:ext>
              </a:extLst>
            </p:cNvPr>
            <p:cNvCxnSpPr/>
            <p:nvPr/>
          </p:nvCxnSpPr>
          <p:spPr>
            <a:xfrm>
              <a:off x="257951" y="3555938"/>
              <a:ext cx="3721395" cy="0"/>
            </a:xfrm>
            <a:prstGeom prst="line">
              <a:avLst/>
            </a:prstGeom>
            <a:ln w="12700" cap="rnd">
              <a:solidFill>
                <a:schemeClr val="accent6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61">
              <a:extLst>
                <a:ext uri="{FF2B5EF4-FFF2-40B4-BE49-F238E27FC236}">
                  <a16:creationId xmlns="" xmlns:a16="http://schemas.microsoft.com/office/drawing/2014/main" id="{64411541-730C-4062-8E32-569E09A4B500}"/>
                </a:ext>
              </a:extLst>
            </p:cNvPr>
            <p:cNvCxnSpPr/>
            <p:nvPr/>
          </p:nvCxnSpPr>
          <p:spPr>
            <a:xfrm>
              <a:off x="4623824" y="3260459"/>
              <a:ext cx="3989768" cy="0"/>
            </a:xfrm>
            <a:prstGeom prst="line">
              <a:avLst/>
            </a:prstGeom>
            <a:ln w="12700" cap="rnd">
              <a:solidFill>
                <a:schemeClr val="accent6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62">
              <a:extLst>
                <a:ext uri="{FF2B5EF4-FFF2-40B4-BE49-F238E27FC236}">
                  <a16:creationId xmlns="" xmlns:a16="http://schemas.microsoft.com/office/drawing/2014/main" id="{DDA73B0E-EBB0-454B-A5B4-7D00F5F4B715}"/>
                </a:ext>
              </a:extLst>
            </p:cNvPr>
            <p:cNvCxnSpPr/>
            <p:nvPr/>
          </p:nvCxnSpPr>
          <p:spPr>
            <a:xfrm>
              <a:off x="342899" y="5416652"/>
              <a:ext cx="3795824" cy="0"/>
            </a:xfrm>
            <a:prstGeom prst="line">
              <a:avLst/>
            </a:prstGeom>
            <a:ln w="12700" cap="rnd">
              <a:solidFill>
                <a:schemeClr val="accent6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26">
              <a:extLst>
                <a:ext uri="{FF2B5EF4-FFF2-40B4-BE49-F238E27FC236}">
                  <a16:creationId xmlns="" xmlns:a16="http://schemas.microsoft.com/office/drawing/2014/main" id="{9044E2AB-07AC-41BE-9E66-8EB1969010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1646" y="5648039"/>
              <a:ext cx="4190408" cy="1"/>
            </a:xfrm>
            <a:prstGeom prst="line">
              <a:avLst/>
            </a:prstGeom>
            <a:ln w="12700" cap="rnd">
              <a:solidFill>
                <a:schemeClr val="accent6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Рисунок 10">
              <a:extLst>
                <a:ext uri="{FF2B5EF4-FFF2-40B4-BE49-F238E27FC236}">
                  <a16:creationId xmlns="" xmlns:a16="http://schemas.microsoft.com/office/drawing/2014/main" id="{DA6C6CBD-E7AD-4597-9951-A54C6E06F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23824" y="5600875"/>
              <a:ext cx="1160839" cy="581348"/>
            </a:xfrm>
            <a:prstGeom prst="rect">
              <a:avLst/>
            </a:prstGeom>
          </p:spPr>
        </p:pic>
        <p:sp>
          <p:nvSpPr>
            <p:cNvPr id="44" name="Rectangle 32">
              <a:extLst>
                <a:ext uri="{FF2B5EF4-FFF2-40B4-BE49-F238E27FC236}">
                  <a16:creationId xmlns="" xmlns:a16="http://schemas.microsoft.com/office/drawing/2014/main" id="{9A72C985-F23B-46CC-BD39-C76C6CB74C8F}"/>
                </a:ext>
              </a:extLst>
            </p:cNvPr>
            <p:cNvSpPr/>
            <p:nvPr/>
          </p:nvSpPr>
          <p:spPr>
            <a:xfrm>
              <a:off x="4642529" y="6118322"/>
              <a:ext cx="353484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spcAft>
                  <a:spcPts val="900"/>
                </a:spcAft>
                <a:buBlip>
                  <a:blip r:embed="rId3"/>
                </a:buBlip>
              </a:pPr>
              <a:r>
                <a: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Formular Light" charset="0"/>
                  <a:cs typeface="Arial" panose="020B0604020202020204" pitchFamily="34" charset="0"/>
                </a:rPr>
                <a:t>Общая оценка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Formular Light" charset="0"/>
                  <a:cs typeface="Arial" panose="020B0604020202020204" pitchFamily="34" charset="0"/>
                </a:rPr>
                <a:t> B</a:t>
              </a:r>
            </a:p>
          </p:txBody>
        </p:sp>
        <p:pic>
          <p:nvPicPr>
            <p:cNvPr id="45" name="Изображение 20">
              <a:extLst>
                <a:ext uri="{FF2B5EF4-FFF2-40B4-BE49-F238E27FC236}">
                  <a16:creationId xmlns="" xmlns:a16="http://schemas.microsoft.com/office/drawing/2014/main" id="{3440D668-ED7C-471A-9A01-C4F7E5D7E9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57250" y="3321334"/>
              <a:ext cx="1271154" cy="469208"/>
            </a:xfrm>
            <a:prstGeom prst="rect">
              <a:avLst/>
            </a:prstGeom>
          </p:spPr>
        </p:pic>
        <p:sp>
          <p:nvSpPr>
            <p:cNvPr id="46" name="Текст 14">
              <a:extLst>
                <a:ext uri="{FF2B5EF4-FFF2-40B4-BE49-F238E27FC236}">
                  <a16:creationId xmlns="" xmlns:a16="http://schemas.microsoft.com/office/drawing/2014/main" id="{32CCA270-86A8-4A74-9B74-F63F37B1E972}"/>
                </a:ext>
              </a:extLst>
            </p:cNvPr>
            <p:cNvSpPr txBox="1">
              <a:spLocks/>
            </p:cNvSpPr>
            <p:nvPr/>
          </p:nvSpPr>
          <p:spPr>
            <a:xfrm>
              <a:off x="4671646" y="3908079"/>
              <a:ext cx="4082285" cy="169279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Blip>
                  <a:blip r:embed="rId3"/>
                </a:buBlip>
                <a:defRPr sz="1200" kern="1200">
                  <a:solidFill>
                    <a:schemeClr val="tx1"/>
                  </a:solidFill>
                  <a:latin typeface="Formular" charset="0"/>
                  <a:ea typeface="Formular" charset="0"/>
                  <a:cs typeface="Formular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3"/>
                </a:buBlip>
                <a:defRPr sz="1200" kern="1200">
                  <a:solidFill>
                    <a:schemeClr val="tx1"/>
                  </a:solidFill>
                  <a:latin typeface="Formular" charset="0"/>
                  <a:ea typeface="Formular" charset="0"/>
                  <a:cs typeface="Formular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3"/>
                </a:buBlip>
                <a:defRPr sz="1200" kern="1200">
                  <a:solidFill>
                    <a:schemeClr val="tx1"/>
                  </a:solidFill>
                  <a:latin typeface="Formular" charset="0"/>
                  <a:ea typeface="Formular" charset="0"/>
                  <a:cs typeface="Formular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3"/>
                </a:buBlip>
                <a:defRPr sz="1200" kern="1200">
                  <a:solidFill>
                    <a:schemeClr val="tx1"/>
                  </a:solidFill>
                  <a:latin typeface="Formular" charset="0"/>
                  <a:ea typeface="Formular" charset="0"/>
                  <a:cs typeface="Formular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3"/>
                </a:buBlip>
                <a:defRPr sz="1200" kern="1200">
                  <a:solidFill>
                    <a:schemeClr val="tx1"/>
                  </a:solidFill>
                  <a:latin typeface="Formular" charset="0"/>
                  <a:ea typeface="Formular" charset="0"/>
                  <a:cs typeface="Formular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Общая оценка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4.4/5.0</a:t>
              </a:r>
            </a:p>
            <a:p>
              <a:pPr>
                <a:lnSpc>
                  <a:spcPct val="80000"/>
                </a:lnSpc>
              </a:pP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Корпоративное управление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  <a:p>
              <a:pPr>
                <a:lnSpc>
                  <a:spcPct val="80000"/>
                </a:lnSpc>
              </a:pP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Использование природных ресурсов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  <a:p>
              <a:pPr>
                <a:lnSpc>
                  <a:spcPct val="80000"/>
                </a:lnSpc>
              </a:pP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Стандарты трудоустройства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  <a:p>
              <a:pPr>
                <a:lnSpc>
                  <a:spcPct val="80000"/>
                </a:lnSpc>
              </a:pP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Изменение климата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1400" dirty="0">
                  <a:solidFill>
                    <a:srgbClr val="FF00FF"/>
                  </a:solidFill>
                  <a:latin typeface="+mn-lt"/>
                </a:rPr>
                <a:t>	</a:t>
              </a:r>
              <a:endParaRPr lang="en-US" sz="1400" b="1" dirty="0">
                <a:solidFill>
                  <a:srgbClr val="FF00FF"/>
                </a:solidFill>
                <a:latin typeface="+mn-lt"/>
              </a:endParaRPr>
            </a:p>
            <a:p>
              <a:pPr marL="0" indent="0">
                <a:lnSpc>
                  <a:spcPct val="80000"/>
                </a:lnSpc>
                <a:buNone/>
              </a:pPr>
              <a:r>
                <a:rPr lang="en-US" sz="1400" dirty="0">
                  <a:solidFill>
                    <a:srgbClr val="FF00FF"/>
                  </a:solidFill>
                  <a:latin typeface="Formular Light" panose="02000000000000000000"/>
                </a:rPr>
                <a:t>	</a:t>
              </a:r>
              <a:endParaRPr lang="en-US" sz="1400" b="1" dirty="0">
                <a:solidFill>
                  <a:srgbClr val="FF00FF"/>
                </a:solidFill>
                <a:latin typeface="Formular Light" panose="02000000000000000000"/>
              </a:endParaRPr>
            </a:p>
            <a:p>
              <a:pPr marL="0" indent="0">
                <a:lnSpc>
                  <a:spcPct val="80000"/>
                </a:lnSpc>
                <a:buNone/>
              </a:pPr>
              <a:r>
                <a:rPr lang="en-US" dirty="0">
                  <a:solidFill>
                    <a:srgbClr val="FF00FF"/>
                  </a:solidFill>
                  <a:latin typeface="Formular Light" panose="02000000000000000000"/>
                </a:rPr>
                <a:t>	</a:t>
              </a:r>
              <a:endParaRPr lang="en-US" b="1" dirty="0">
                <a:solidFill>
                  <a:srgbClr val="FF00FF"/>
                </a:solidFill>
                <a:latin typeface="Formular Light" panose="02000000000000000000"/>
              </a:endParaRPr>
            </a:p>
          </p:txBody>
        </p:sp>
        <p:sp>
          <p:nvSpPr>
            <p:cNvPr id="47" name="Прямоугольник 2">
              <a:extLst>
                <a:ext uri="{FF2B5EF4-FFF2-40B4-BE49-F238E27FC236}">
                  <a16:creationId xmlns="" xmlns:a16="http://schemas.microsoft.com/office/drawing/2014/main" id="{436FFE91-97E1-4AF4-8BF4-4F6CAE33A93D}"/>
                </a:ext>
              </a:extLst>
            </p:cNvPr>
            <p:cNvSpPr/>
            <p:nvPr/>
          </p:nvSpPr>
          <p:spPr>
            <a:xfrm>
              <a:off x="271462" y="6103001"/>
              <a:ext cx="428739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71450" indent="-171450">
                <a:spcAft>
                  <a:spcPts val="900"/>
                </a:spcAft>
                <a:buBlip>
                  <a:blip r:embed="rId3"/>
                </a:buBlip>
              </a:pPr>
              <a:r>
                <a: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Formular Light" charset="0"/>
                  <a:cs typeface="Arial" panose="020B0604020202020204" pitchFamily="34" charset="0"/>
                </a:rPr>
                <a:t>Оценка за климатическую отчетность: </a:t>
              </a:r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Formular Light" charset="0"/>
                  <a:cs typeface="Arial" panose="020B0604020202020204" pitchFamily="34" charset="0"/>
                </a:rPr>
                <a:t>B-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Formular Light" charset="0"/>
                <a:cs typeface="Arial" panose="020B0604020202020204" pitchFamily="34" charset="0"/>
              </a:endParaRPr>
            </a:p>
          </p:txBody>
        </p:sp>
        <p:pic>
          <p:nvPicPr>
            <p:cNvPr id="48" name="Рисунок 22">
              <a:extLst>
                <a:ext uri="{FF2B5EF4-FFF2-40B4-BE49-F238E27FC236}">
                  <a16:creationId xmlns="" xmlns:a16="http://schemas.microsoft.com/office/drawing/2014/main" id="{3FB2077A-70BC-4B84-9BCC-12EC1975E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4957" y="5506073"/>
              <a:ext cx="1145959" cy="5554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77893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Polymetal 1">
      <a:dk1>
        <a:srgbClr val="000000"/>
      </a:dk1>
      <a:lt1>
        <a:srgbClr val="FFFFFF"/>
      </a:lt1>
      <a:dk2>
        <a:srgbClr val="626366"/>
      </a:dk2>
      <a:lt2>
        <a:srgbClr val="E7E6E6"/>
      </a:lt2>
      <a:accent1>
        <a:srgbClr val="FF9E18"/>
      </a:accent1>
      <a:accent2>
        <a:srgbClr val="2B3E6A"/>
      </a:accent2>
      <a:accent3>
        <a:srgbClr val="A0A8BC"/>
      </a:accent3>
      <a:accent4>
        <a:srgbClr val="FFCE93"/>
      </a:accent4>
      <a:accent5>
        <a:srgbClr val="B2CEDE"/>
      </a:accent5>
      <a:accent6>
        <a:srgbClr val="AAAAAA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3DF1D1BFFBAD4C964ACB09D47AED9C" ma:contentTypeVersion="9" ma:contentTypeDescription="Create a new document." ma:contentTypeScope="" ma:versionID="669afcf752a5dbcc087c34004529ed40">
  <xsd:schema xmlns:xsd="http://www.w3.org/2001/XMLSchema" xmlns:xs="http://www.w3.org/2001/XMLSchema" xmlns:p="http://schemas.microsoft.com/office/2006/metadata/properties" xmlns:ns2="e1b53dd1-08b7-44cd-9ea9-8bd0ec667bd7" xmlns:ns3="abecae1b-cdb4-4e35-9a93-e9d1c68bc9e3" targetNamespace="http://schemas.microsoft.com/office/2006/metadata/properties" ma:root="true" ma:fieldsID="7339e079bbaef537c0d5443231dc69d1" ns2:_="" ns3:_="">
    <xsd:import namespace="e1b53dd1-08b7-44cd-9ea9-8bd0ec667bd7"/>
    <xsd:import namespace="abecae1b-cdb4-4e35-9a93-e9d1c68bc9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DateTaken" minOccurs="0"/>
                <xsd:element ref="ns2:MediaServiceEventHashCode" minOccurs="0"/>
                <xsd:element ref="ns2:MediaServiceGenerationTim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b53dd1-08b7-44cd-9ea9-8bd0ec667b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ecae1b-cdb4-4e35-9a93-e9d1c68bc9e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1A6EB9-9F22-489D-9EF8-6C07D972612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8960E7-918A-4CE9-8F0F-C2DB44525B56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abecae1b-cdb4-4e35-9a93-e9d1c68bc9e3"/>
    <ds:schemaRef ds:uri="e1b53dd1-08b7-44cd-9ea9-8bd0ec667bd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8211517-A8FB-4C72-8789-D83797A201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b53dd1-08b7-44cd-9ea9-8bd0ec667bd7"/>
    <ds:schemaRef ds:uri="abecae1b-cdb4-4e35-9a93-e9d1c68bc9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6713</TotalTime>
  <Words>811</Words>
  <Application>Microsoft Office PowerPoint</Application>
  <PresentationFormat>Экран (4:3)</PresentationFormat>
  <Paragraphs>172</Paragraphs>
  <Slides>11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Arial Black</vt:lpstr>
      <vt:lpstr>Calibri</vt:lpstr>
      <vt:lpstr>Formular</vt:lpstr>
      <vt:lpstr>Formular Black</vt:lpstr>
      <vt:lpstr>Formular Light</vt:lpstr>
      <vt:lpstr>Formular Medium</vt:lpstr>
      <vt:lpstr>Тема Office</vt:lpstr>
      <vt:lpstr>Презентация PowerPoint</vt:lpstr>
      <vt:lpstr>Полиметалл сегодня</vt:lpstr>
      <vt:lpstr>Устойчивое развитие в теории</vt:lpstr>
      <vt:lpstr>Устойчивое развитие как часть стратегии</vt:lpstr>
      <vt:lpstr>Значимые аспекты для Полиметалла </vt:lpstr>
      <vt:lpstr>Политики и стандарты</vt:lpstr>
      <vt:lpstr>Проекты в области ESG </vt:lpstr>
      <vt:lpstr>Что формирует ESG-отчетность </vt:lpstr>
      <vt:lpstr>Работа с рейтинговыми агенствами </vt:lpstr>
      <vt:lpstr>Сокращение выбросов парниковых газов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Семён Почечюев</dc:creator>
  <cp:lastModifiedBy>Девиер Александра Владимировна</cp:lastModifiedBy>
  <cp:revision>713</cp:revision>
  <cp:lastPrinted>2019-02-01T14:48:45Z</cp:lastPrinted>
  <dcterms:created xsi:type="dcterms:W3CDTF">2019-01-11T09:23:09Z</dcterms:created>
  <dcterms:modified xsi:type="dcterms:W3CDTF">2021-10-19T18:37:56Z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0x010100363DF1D1BFFBAD4C964ACB09D47AED9C</vt:lpwstr>
  </property>
</Properties>
</file>