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>
        <p:scale>
          <a:sx n="75" d="100"/>
          <a:sy n="75" d="100"/>
        </p:scale>
        <p:origin x="115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1C8C-CCE9-4988-800F-A6FE2514E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629438-8C4A-46C1-AA13-E2886E3B1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8C86E4-850C-449B-A5AE-CE6EF5D3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A01FD-0985-48B9-9261-43F1909E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04F6B-4CF2-426D-81CC-144CA42D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5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E154-3B23-43EA-AB25-D86F4AA0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835EC-D3F0-4ECA-B03B-5DF9D4031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6A5FA-188F-482A-9BC4-1236858C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ECB8B-58FA-42A9-8865-7540F6E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0F72C-F624-4D71-9379-C4DEA1ED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6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7D5A5-88C8-46E4-954B-E2AE58D28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385428-7EB3-45A1-97CE-C009CB02B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F77E2-25B9-42F8-A3F7-235DE15B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9BF13-16FB-4AFB-A6F9-9B6C95D1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AC902-250D-4FA1-9F21-B025B929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0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BE1A9-88A3-4767-A89E-AC940ABA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00F3A2-14AE-4A91-9AE4-F5400F551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ADEA7-526C-48F7-8D25-98233167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CD69AA-698A-400A-862F-E0479144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FFA6F6-7412-4B23-9906-08A53553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1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14EDE-7047-4C4B-A01E-C6C84A61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C10953-1BC3-43B5-9C34-7651664F1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44C53-18A8-4EF7-ACD9-054E75E4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485B1-266E-431A-9C21-3A02D73B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061A3-FD93-4528-B7C6-EEE28E02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DBDD6-B08C-4C1E-8781-5864BC3B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416D-6746-43D7-A754-A3439FBE2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D993E5-5AA1-4D6E-B0B6-5D9C9C98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CDE1C-3523-48CD-A6E4-2ED47136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84AC0-7127-4276-818B-A5AF45B6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97A452-FBC0-416D-BC7B-52316140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F0FD5-0E16-4F4A-A99E-8BE55443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C88D40-80DA-407C-B73F-D85DCEA6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1E5AB-36EA-445B-BA38-BDC974AB3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B0AE68-3934-4B1E-BFAF-CEBAFE05D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22B7FE-BAF3-4429-8925-C63755CBC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D2B005-22F4-4E77-8EC8-A519AFE6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EB9F40-48DF-48F2-891B-1E413AB8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038BEB-1A36-4D55-81BA-05C44F47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0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B4BCA-9D3F-4FBD-B470-FD45792D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CEB7D0-7314-407D-8B85-A0A0E8E5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87532B-23CC-4884-BCFE-8061E7E6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56249F-8541-4858-A218-E98DA2AE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1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20CF64-5FE3-41B9-9898-DB716FA0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498C64-DFAC-4ED2-BCDF-0265CF62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462205-F40B-44DE-959F-C9E5BE66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6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5F26A-C25D-487D-B820-B85AA8CA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4FEDF2-D7EF-4019-A5ED-711D9FD7C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B3DD03-2564-4B7F-ACC8-1A1F0C3FC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B2B8DE-A7D0-46D3-96F7-18E1ACD7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29464-085D-4E85-AEFA-D0FCA844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1DA91C-233A-4199-862B-78B1347F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0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00033-4E9A-4064-9CAC-F633865A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379001-036B-47A2-B596-7A3A9AED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C56550-4A70-4736-8EAF-E96A13B92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7E3EF-2DA4-4EA3-9223-F68A89D4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02010-1190-4090-ADE4-C29C8FFD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79BF6-2D36-462B-8DAA-82D5E204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4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D9E79-75A6-4EE4-8AE1-EBCACFB4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0226D4-84BA-4C28-B11A-EC26EE143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5918C-92A4-4F7C-9287-24F5EF91B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3195A-83DE-49EF-86DE-9DEB908919F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6A370-7B88-4A99-BFDE-BD302CC0D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9C159-E826-4526-85B9-7C2FBC970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2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agmet.kz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ragmet@dragmet.k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0049F9-6F60-4212-BE75-8591DB423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" b="1426"/>
          <a:stretch/>
        </p:blipFill>
        <p:spPr>
          <a:xfrm>
            <a:off x="1" y="0"/>
            <a:ext cx="1219987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868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841500"/>
            <a:ext cx="1163320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Золотодобывающая отрасль динамично  развивается и требует создания площадки для взаимодействия экспертов в данной области;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Эффект масштаба и синергии - поскольку численность участников отрасли растет - создание специализированной структуры позволяет принимать взвешенные решения для всех;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Учет разнонаправленных мнений участников отрасли позволит реализовать их в целом для цветной металлургии, где производство золота носит попутный характер.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Что дает участие в </a:t>
            </a:r>
            <a:r>
              <a:rPr lang="ru-RU" sz="3200" dirty="0" err="1">
                <a:latin typeface="Arial Black" panose="020B0A04020102020204" pitchFamily="34" charset="0"/>
              </a:rPr>
              <a:t>Dragmet</a:t>
            </a:r>
            <a:r>
              <a:rPr lang="ru-RU" sz="3200" dirty="0"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265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841500"/>
            <a:ext cx="1163320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010000 Республика Казахстан, г. Нур-Султан</a:t>
            </a:r>
            <a:endParaRPr lang="en-US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Бизнес-центр «На водно-зеленом Бульваре»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ул. Динмухамеда Кунаева, 12/1, этаж: 6, офис: №6-07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</a:t>
            </a: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dragmet.kz</a:t>
            </a: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	е-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dragmet@dragmet.kz</a:t>
            </a:r>
            <a:endParaRPr lang="ru-RU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Тел: +7-776-372-35-38; +7-700-372-46-38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396873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81902-BA09-4C6A-827F-E5B8CDFB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71120"/>
            <a:ext cx="10515600" cy="108616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Ассоциация </a:t>
            </a:r>
            <a:r>
              <a:rPr lang="en-US" sz="3200" dirty="0" err="1">
                <a:latin typeface="Arial Black" panose="020B0A04020102020204" pitchFamily="34" charset="0"/>
              </a:rPr>
              <a:t>Dragmet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157288"/>
            <a:ext cx="115443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Зарегистрирована в качестве юридического лица 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08 апреля 2019г.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Учреждена  ведущими предприятиями отрасли: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АО «АК «Алтыналмас»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ТОО «Полиметалл Евразия»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ТОО «Казахалтын»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ТОО «ГМК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Аltyn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ММ»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ТОО «Казахалтын Technology»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ТОО «Тау-Кен Алтын»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Члены Ассоциации обеспечивают около 60% производства золота</a:t>
            </a:r>
          </a:p>
          <a:p>
            <a:pPr algn="ctr"/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в Республике Казахстан. </a:t>
            </a:r>
          </a:p>
          <a:p>
            <a:pPr algn="ctr"/>
            <a:endParaRPr lang="ru-RU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Общая численность работников свыше 12 000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19380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485900"/>
            <a:ext cx="5816600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«Корпорация Казахмыс»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QAZAQ DIAMONDS Ltd»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«Бакырчикское ГДП»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ЧКОО «СРК Консалтинг (Казахстан) Лимитед» (Великобритания)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«Полюс Казахстан»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RG Gold»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«ГДП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Байлюсты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-Алтын»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Толагай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Кен»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Эдванс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Майнинг Технолоджи»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«Фирма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Балауса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Karazhal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Operating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Каражал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Оперейтинг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Члены Ассоциации </a:t>
            </a:r>
            <a:r>
              <a:rPr lang="en-US" sz="3200" dirty="0" err="1">
                <a:latin typeface="Arial Black" panose="020B0A04020102020204" pitchFamily="34" charset="0"/>
              </a:rPr>
              <a:t>Dragmet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7E261-0820-4673-8B9B-74B125F5198B}"/>
              </a:ext>
            </a:extLst>
          </p:cNvPr>
          <p:cNvSpPr txBox="1"/>
          <p:nvPr/>
        </p:nvSpPr>
        <p:spPr>
          <a:xfrm>
            <a:off x="6096000" y="1485900"/>
            <a:ext cx="5816600" cy="502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 «Варваринское»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Golden Compass Capital»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ОО «Союз вольных старателей Республики Казахстан»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ARGO RESOURCES»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«ГК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AKSU RESOURCES»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IRKAZ METAL CORPORATION»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K-Exploration»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Альголд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Iron Concentrate Company»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Брендт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ТОО «ГМК Васильковское»</a:t>
            </a:r>
          </a:p>
        </p:txBody>
      </p:sp>
    </p:spTree>
    <p:extLst>
      <p:ext uri="{BB962C8B-B14F-4D97-AF65-F5344CB8AC3E}">
        <p14:creationId xmlns:p14="http://schemas.microsoft.com/office/powerpoint/2010/main" val="244571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536700"/>
            <a:ext cx="11544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интересов членов Ассоциации в государственных органах и иных организациях, выражение от имени членов Ассоциации их общего мнения и общих интересов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нормативных правовых актов Республики Казахстан, касающихся деятельности и затрагивающих интересы членов Ассоциации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государственными органами и иными организациями для обеспечения эффективности деятельности членов Ассоциации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проведения и участие в конференциях, форумах,  выставках, «круглых столах», семинарах и иных мероприятиях по актуальным для членов Ассоциации вопросам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и взаимодействие с отечественными и зарубежными объединениями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интересов членов Ассоциации в аналогичных организациях зарубежных стран.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Цель создания</a:t>
            </a:r>
          </a:p>
        </p:txBody>
      </p:sp>
    </p:spTree>
    <p:extLst>
      <p:ext uri="{BB962C8B-B14F-4D97-AF65-F5344CB8AC3E}">
        <p14:creationId xmlns:p14="http://schemas.microsoft.com/office/powerpoint/2010/main" val="375315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1033780"/>
            <a:ext cx="1176481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ЗАПАСЫ. ГЕОЛОГО-РАЗВЕДОЧНЫЕ РАБОТЫ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государственном балансе учтено 2395 т. золота. Прогнозные ресурсы оцениваются в 9600 т. Всего месторождений золота порядка 356 ед. – при этом существующие геологические данные не актуальны;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Затраты в РК на ГРР составляют всего 7$ на 1 кв км, в Австралии - 167$, в Канаде - 203$;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Геологоразведка не восполняет выбывающие запасы - на 1 т. добычи золота восполняется всего 0,13 т.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АКТЫ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Требуется коррекция существующих НПА в вопросах экологии, налогообложения, охраны труда, недропользования, трудовых отношений;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условиях волатильности цен на металлы и соответственного снижения рентабельности их производства недопустим рост налоговой нагрузки на недропользователей;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Упрощение механизма снижения ставок НДПИ для низкорентабельных проектов.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КРИМИНАЛИЗАЦИЯ ОТРАСЛИ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инициативе Ассоциации в мае 2021 года в Уголовный кодекс введены две новые статьи -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статья 269-1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«Незаконное проникновение на охраняемый объект» 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статья 295-1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«Незаконный оборот драгоценных металлов и драгоценных камней, сырьевых товаров, содержащих драгоценные металлы», которые вступили в законную силу в сентябре 2021 году.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2018 году в Кодекс РК «О недрах и недропользовании» внесли специальное дополнение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о старательстве.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 этот период местными исполнительными органами было выдано более 60 лицензий. Однако на аффинажные заводы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не было сдано ни грамма старательского золота.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3525" indent="-26352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В целях решения данного вопроса в октябре 2021 году Ассоциацией Драгмет в МНЭ РК направлены предложения по внесению соответствующих изменений и дополнений в Налоговый кодекс Республики Казахстан.</a:t>
            </a:r>
            <a:endParaRPr lang="ru-RU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Проблемные вопросы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227706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323850" y="1157288"/>
            <a:ext cx="11544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Аккредитована в Министерствах Республики Казахстан: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Экологии, геологии и природных ресурсов;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Индустрии и инфраструктурного развития;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НПП «Атамекен» (создан Подкомитет золото-добывающей промышленности – Драгмет рабочий орган).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Аккредитация </a:t>
            </a:r>
            <a:r>
              <a:rPr lang="en-US" sz="3200" dirty="0" err="1">
                <a:latin typeface="Arial Black" panose="020B0A04020102020204" pitchFamily="34" charset="0"/>
              </a:rPr>
              <a:t>Dragmet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7E3E19-C8DC-4B22-927E-244CEA61611F}"/>
              </a:ext>
            </a:extLst>
          </p:cNvPr>
          <p:cNvSpPr/>
          <p:nvPr/>
        </p:nvSpPr>
        <p:spPr>
          <a:xfrm>
            <a:off x="279400" y="3669388"/>
            <a:ext cx="481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Схема работы и взаимодействия: </a:t>
            </a:r>
            <a:endParaRPr lang="ru-RU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12942D9-372E-411A-8422-4342C8BC9DE0}"/>
              </a:ext>
            </a:extLst>
          </p:cNvPr>
          <p:cNvSpPr/>
          <p:nvPr/>
        </p:nvSpPr>
        <p:spPr>
          <a:xfrm>
            <a:off x="2557358" y="4799157"/>
            <a:ext cx="2073130" cy="5583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Ассоциации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A463B0E-2B8A-45C2-84AD-410B7ADC41CC}"/>
              </a:ext>
            </a:extLst>
          </p:cNvPr>
          <p:cNvSpPr/>
          <p:nvPr/>
        </p:nvSpPr>
        <p:spPr>
          <a:xfrm>
            <a:off x="2557358" y="5901910"/>
            <a:ext cx="2045123" cy="517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Экспертные группы</a:t>
            </a:r>
          </a:p>
        </p:txBody>
      </p:sp>
      <p:sp>
        <p:nvSpPr>
          <p:cNvPr id="23" name="Стрелка вниз 12">
            <a:extLst>
              <a:ext uri="{FF2B5EF4-FFF2-40B4-BE49-F238E27FC236}">
                <a16:creationId xmlns:a16="http://schemas.microsoft.com/office/drawing/2014/main" id="{13993638-3AA4-4983-99B8-56153FD00C1E}"/>
              </a:ext>
            </a:extLst>
          </p:cNvPr>
          <p:cNvSpPr/>
          <p:nvPr/>
        </p:nvSpPr>
        <p:spPr>
          <a:xfrm>
            <a:off x="3445180" y="5357543"/>
            <a:ext cx="298376" cy="5362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650E3A-FF66-4E33-AA4E-AF8339269CD5}"/>
              </a:ext>
            </a:extLst>
          </p:cNvPr>
          <p:cNvSpPr/>
          <p:nvPr/>
        </p:nvSpPr>
        <p:spPr>
          <a:xfrm rot="16200000">
            <a:off x="4535620" y="5182157"/>
            <a:ext cx="2104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Ассоциация</a:t>
            </a:r>
          </a:p>
        </p:txBody>
      </p:sp>
      <p:sp>
        <p:nvSpPr>
          <p:cNvPr id="25" name="Стрелка вниз 13">
            <a:extLst>
              <a:ext uri="{FF2B5EF4-FFF2-40B4-BE49-F238E27FC236}">
                <a16:creationId xmlns:a16="http://schemas.microsoft.com/office/drawing/2014/main" id="{676C4934-DE70-4BA5-A440-1C791366CED3}"/>
              </a:ext>
            </a:extLst>
          </p:cNvPr>
          <p:cNvSpPr/>
          <p:nvPr/>
        </p:nvSpPr>
        <p:spPr>
          <a:xfrm rot="16200000">
            <a:off x="4764193" y="5831389"/>
            <a:ext cx="334996" cy="65841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A74C846-D2C2-4731-9905-9A704936C130}"/>
              </a:ext>
            </a:extLst>
          </p:cNvPr>
          <p:cNvSpPr/>
          <p:nvPr/>
        </p:nvSpPr>
        <p:spPr>
          <a:xfrm>
            <a:off x="6557042" y="4041817"/>
            <a:ext cx="2160238" cy="7573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Центральные Исполнительные органы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FCA24DB-3FD7-4FA2-B76C-BBC85197A6EC}"/>
              </a:ext>
            </a:extLst>
          </p:cNvPr>
          <p:cNvSpPr/>
          <p:nvPr/>
        </p:nvSpPr>
        <p:spPr>
          <a:xfrm>
            <a:off x="6557701" y="4998530"/>
            <a:ext cx="2160238" cy="736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Атамекен, Ассоциации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FBC5321-9037-4F82-B766-A04991D8E650}"/>
              </a:ext>
            </a:extLst>
          </p:cNvPr>
          <p:cNvSpPr/>
          <p:nvPr/>
        </p:nvSpPr>
        <p:spPr>
          <a:xfrm>
            <a:off x="6557042" y="5901910"/>
            <a:ext cx="2160238" cy="761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Местные Исполнительные органы</a:t>
            </a:r>
          </a:p>
        </p:txBody>
      </p:sp>
      <p:sp>
        <p:nvSpPr>
          <p:cNvPr id="29" name="Стрелка вниз 14">
            <a:extLst>
              <a:ext uri="{FF2B5EF4-FFF2-40B4-BE49-F238E27FC236}">
                <a16:creationId xmlns:a16="http://schemas.microsoft.com/office/drawing/2014/main" id="{4915C65B-32F4-437F-AB5F-FE3053D8A56B}"/>
              </a:ext>
            </a:extLst>
          </p:cNvPr>
          <p:cNvSpPr/>
          <p:nvPr/>
        </p:nvSpPr>
        <p:spPr>
          <a:xfrm rot="16200000">
            <a:off x="6058631" y="5021410"/>
            <a:ext cx="306001" cy="690821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 вниз 15">
            <a:extLst>
              <a:ext uri="{FF2B5EF4-FFF2-40B4-BE49-F238E27FC236}">
                <a16:creationId xmlns:a16="http://schemas.microsoft.com/office/drawing/2014/main" id="{B35AD49E-32EB-4613-B2E2-8C5A5C1FADB7}"/>
              </a:ext>
            </a:extLst>
          </p:cNvPr>
          <p:cNvSpPr/>
          <p:nvPr/>
        </p:nvSpPr>
        <p:spPr>
          <a:xfrm rot="16200000">
            <a:off x="6052772" y="4068753"/>
            <a:ext cx="317720" cy="690821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трелка вниз 16">
            <a:extLst>
              <a:ext uri="{FF2B5EF4-FFF2-40B4-BE49-F238E27FC236}">
                <a16:creationId xmlns:a16="http://schemas.microsoft.com/office/drawing/2014/main" id="{5613B103-A16F-4584-BA2F-1E7D2658C532}"/>
              </a:ext>
            </a:extLst>
          </p:cNvPr>
          <p:cNvSpPr/>
          <p:nvPr/>
        </p:nvSpPr>
        <p:spPr>
          <a:xfrm rot="16200000">
            <a:off x="6067249" y="5944170"/>
            <a:ext cx="302255" cy="677331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2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942976"/>
            <a:ext cx="115443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в 2021 году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Ассоциацию вступило 16 новых предприятий;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 Подкомитет золотодобывающей промышленности Комитета геологической отрасли, горнорудной, угледобывающей и металлургической промышленности Президиума НПП РК «Атамекен». Состоялось 1-ое его заседание;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11-го международного Горно - металлургического конгресса Astana Mining &amp; Metallurgy – AMM 2021 состоялся II-й Форум золотопромышленников Казахстана;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поддержке Ассоциации создан Союз вольных старателей;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Подписан Меморандум о сотрудничестве с Автономным Кластерным Фондом «Парк Инновационных Технологий» с целью внедрения проектов цифровизации отрасли;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Проведены совещания на площадках Комитета индустриального развития и АО «Казиндастри» по ESG-рейтингу;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Принято участие в Рабочей группе по рассмотрению Законопроекта РК «О промышленной политике»;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инициативе Ассоциации внесены предложения ее членов по внесению изменений и дополнений в Налоговый кодекс РК, представители Ассоциации и ее членов вошли в состав Рабочей группы;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Проведено совещание, организованное Ассоциацией, с участием представителей ТОО «Тау-Кен Алтын» и ОО «Союз вольных старателей Республики Казахстан» в целях решения вопроса сдачи золота на аффинажный завод;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Проведена работа с КГД МФ РК по решению проблемных вопросов старателей в части оформления СНТ в Виртуальном складе и сдаче налоговой отчетности;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План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17328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972820"/>
            <a:ext cx="11633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в 2021 году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рамках деятельности экспертного совета по вопросам частного предпринимательства при Министерствах экологии, геологии и природных ресурсов, финансов, индустрии и инфраструктурного развития Республики Казахстан проведена экспертиза по 714 проектам НПА, затрагивающих интересы частного предпринимательства;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Оказано содействие по согласованию Постановления РК по Правилам (Методики) ценообразования на золотосульфидный концентрат двойной упорности с повышением содержания мышьяка в интересах ТОО «Полиметалл Евразия»;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Отдельным членам Ассоциации оказано содействие по получению лицензий на разведку, добычу, продлению контрактов на недропользование и разрешительных документов в сфере экспортного контроля и лицензирования в МИИР РК;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Оказано содействие в получении отдельными ее членами разрешения на многократный въезд в Республику Казахстан иностранной рабочей силы;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предотвращения остановки работ горнорудных компаний оказано содействие по доставке в период чрезвычайного положения средств взрывания и взрывчатых веществ до их месторождений;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Налажена работа сайта Ассоциации www.dragmet.kz и страница в Инстаграм @dragmet.kz, на постоянной основе размещаются новости и пресс-релизы;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Внесены изменения и дополнения в Уставные и локальные документы Ассоциации Драгмет;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честь празднования 30-летия Независимости Республики Казахстан Ассоциации выступила инициатором награждения 158 работников отрасли ведомственными наградами и медалями.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План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133522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C590D-94F8-4BFE-BF99-A805F55E28C8}"/>
              </a:ext>
            </a:extLst>
          </p:cNvPr>
          <p:cNvSpPr txBox="1"/>
          <p:nvPr/>
        </p:nvSpPr>
        <p:spPr>
          <a:xfrm>
            <a:off x="279400" y="972820"/>
            <a:ext cx="11633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Задачи на 2022 год: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Ассоциация вошла в состав Общественного совета Министерства индустрии и инфраструктурного развития Республики Казахстан.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Получение аккредитации в Министерстве труда и социальной зашиты населения РК и повторной аккредитации в Министерствах финансов, индустрии и инфраструктурного развития и НПП «Атамекен».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Включение в составы Общественных советов при Министерствах экологии, геологии и природных ресурсов, труда и социальной зашиты населения, индустрии и инфраструктурного развития, национальной экономики.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работе экспертных групп и советов при государственных органах.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Сбор, анализ и отработка проблемных вопросов отрасли, изменения в  НПА.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III-Форума золотопромышленников РК в рамках международного Горно - металлургического конгресса Astana Mining &amp; Metallurgy – AMM 2022.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Проведения очередных заседаний Подкомитета золотодобывающей промышленности Комитета геологической отрасли, горнорудной, угледобывающей и металлургической промышленности Президиума НПП РК «Атамекен».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потенциальными участниками Ассоциации.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Рабочей группе по рассмотрению Законопроектов РК «О внесении изменений и дополнений в Кодекса Республики Казахстан «О налогах и других обязательных платежах в бюджет» (Налоговый кодекс) и «О введении в действие Кодекса Республики Казахстан «О налогах и других обязательных платежах в бюджет» (Налоговый кодекс)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F5904DD-6164-42F5-9ABB-FC9A3687898C}"/>
              </a:ext>
            </a:extLst>
          </p:cNvPr>
          <p:cNvSpPr txBox="1">
            <a:spLocks/>
          </p:cNvSpPr>
          <p:nvPr/>
        </p:nvSpPr>
        <p:spPr>
          <a:xfrm>
            <a:off x="279400" y="71120"/>
            <a:ext cx="10515600" cy="108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 Black" panose="020B0A04020102020204" pitchFamily="34" charset="0"/>
              </a:rPr>
              <a:t>План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4261658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1323</Words>
  <Application>Microsoft Office PowerPoint</Application>
  <PresentationFormat>Широкоэкранный</PresentationFormat>
  <Paragraphs>131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Ассоциация Dragmet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 Админ</cp:lastModifiedBy>
  <cp:revision>10</cp:revision>
  <dcterms:created xsi:type="dcterms:W3CDTF">2022-01-20T06:09:31Z</dcterms:created>
  <dcterms:modified xsi:type="dcterms:W3CDTF">2022-04-04T04:58:56Z</dcterms:modified>
</cp:coreProperties>
</file>